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307" r:id="rId3"/>
    <p:sldId id="325" r:id="rId4"/>
    <p:sldId id="310" r:id="rId5"/>
    <p:sldId id="311" r:id="rId6"/>
    <p:sldId id="326" r:id="rId7"/>
    <p:sldId id="314" r:id="rId8"/>
    <p:sldId id="315" r:id="rId9"/>
    <p:sldId id="316" r:id="rId10"/>
    <p:sldId id="317" r:id="rId11"/>
    <p:sldId id="318" r:id="rId12"/>
    <p:sldId id="319" r:id="rId13"/>
    <p:sldId id="327" r:id="rId14"/>
    <p:sldId id="328" r:id="rId15"/>
  </p:sldIdLst>
  <p:sldSz cx="9144000" cy="6858000" type="screen4x3"/>
  <p:notesSz cx="7099300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428A"/>
    <a:srgbClr val="8AB3DB"/>
    <a:srgbClr val="C00000"/>
    <a:srgbClr val="FAB74E"/>
    <a:srgbClr val="4282BD"/>
    <a:srgbClr val="97BE53"/>
    <a:srgbClr val="559DCD"/>
    <a:srgbClr val="546688"/>
    <a:srgbClr val="88B6DA"/>
    <a:srgbClr val="17A8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F5CA961-2C30-4E19-A485-69A53D4E949B}" v="114" dt="2024-06-18T15:13:21.19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ile medio 2 - Color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Stile scuro 1 - Colore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Stile scuro 2 - Colore 5/Color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2838BEF-8BB2-4498-84A7-C5851F593DF1}" styleName="Stile medio 4 - Color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301B821-A1FF-4177-AEE7-76D212191A09}" styleName="Stile medio 1 - Color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6D9F66E-5EB9-4882-86FB-DCBF35E3C3E4}" styleName="Stile medio 4 - Color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8A107856-5554-42FB-B03E-39F5DBC370BA}" styleName="Stile medio 4 - Color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DF18680-E054-41AD-8BC1-D1AEF772440D}" styleName="Stile medio 2 - Color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41" autoAdjust="0"/>
  </p:normalViewPr>
  <p:slideViewPr>
    <p:cSldViewPr snapToGrid="0">
      <p:cViewPr varScale="1">
        <p:scale>
          <a:sx n="78" d="100"/>
          <a:sy n="78" d="100"/>
        </p:scale>
        <p:origin x="1622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CC31516C-9573-4018-8B77-B223B1A3C1F7}" type="datetimeFigureOut">
              <a:rPr lang="it-IT" smtClean="0"/>
              <a:t>19/06/2025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279525"/>
            <a:ext cx="46037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D1557685-71C1-4872-A34C-AFA56E6403A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89076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557685-71C1-4872-A34C-AFA56E6403A9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15073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57685-71C1-4872-A34C-AFA56E6403A9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59947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57685-71C1-4872-A34C-AFA56E6403A9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36265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57685-71C1-4872-A34C-AFA56E6403A9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970901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57685-71C1-4872-A34C-AFA56E6403A9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10359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033425-0D7F-8395-D40B-898A896F2B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5A6D04C1-E773-841A-19F1-B46FB9AFED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090CC1A1-2D2D-17A9-703C-8BE4D0FE6C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A2028BD-27E4-ACE4-5AF2-0EE7FA67878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57685-71C1-4872-A34C-AFA56E6403A9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40259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57685-71C1-4872-A34C-AFA56E6403A9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14364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57685-71C1-4872-A34C-AFA56E6403A9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07761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57685-71C1-4872-A34C-AFA56E6403A9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7038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57685-71C1-4872-A34C-AFA56E6403A9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37700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57685-71C1-4872-A34C-AFA56E6403A9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62412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57685-71C1-4872-A34C-AFA56E6403A9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36468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57685-71C1-4872-A34C-AFA56E6403A9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13245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57685-71C1-4872-A34C-AFA56E6403A9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3139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6242C-1766-4321-9448-D3B95296C807}" type="datetime1">
              <a:rPr lang="it-IT" smtClean="0"/>
              <a:t>19/06/2025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0961-C9E3-438A-B7ED-5C9BA87F741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1466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2443C-2314-4D74-BADB-EF3FB140390D}" type="datetime1">
              <a:rPr lang="it-IT" smtClean="0"/>
              <a:t>19/06/2025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0961-C9E3-438A-B7ED-5C9BA87F741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656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E3270-7742-42DF-A3BB-B329AEE4F00D}" type="datetime1">
              <a:rPr lang="it-IT" smtClean="0"/>
              <a:t>19/06/2025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0961-C9E3-438A-B7ED-5C9BA87F741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8700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84024-FBA9-44C0-9426-9B59E3774D29}" type="datetime1">
              <a:rPr lang="it-IT" smtClean="0"/>
              <a:t>19/06/2025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0961-C9E3-438A-B7ED-5C9BA87F741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9689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87A89-D2A3-4883-A295-E3740AEE719C}" type="datetime1">
              <a:rPr lang="it-IT" smtClean="0"/>
              <a:t>19/06/2025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0961-C9E3-438A-B7ED-5C9BA87F741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6500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A7A9A-DB9B-4C7E-92AB-78ADA41EC4F0}" type="datetime1">
              <a:rPr lang="it-IT" smtClean="0"/>
              <a:t>19/06/2025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0961-C9E3-438A-B7ED-5C9BA87F741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6532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EE9E-0E75-4459-8639-4D56EEEAC139}" type="datetime1">
              <a:rPr lang="it-IT" smtClean="0"/>
              <a:t>19/06/2025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0961-C9E3-438A-B7ED-5C9BA87F741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57925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26720-2547-41C0-B359-3431C457B893}" type="datetime1">
              <a:rPr lang="it-IT" smtClean="0"/>
              <a:t>19/06/2025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0961-C9E3-438A-B7ED-5C9BA87F741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58712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2B1D8-DCD7-45E3-B23F-B06D4BBDA0B2}" type="datetime1">
              <a:rPr lang="it-IT" smtClean="0"/>
              <a:t>19/06/2025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0961-C9E3-438A-B7ED-5C9BA87F741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0043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B9C68-622B-491F-BE85-698093D385A6}" type="datetime1">
              <a:rPr lang="it-IT" smtClean="0"/>
              <a:t>19/06/2025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0961-C9E3-438A-B7ED-5C9BA87F741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2083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EF901-5DEB-4E06-97B0-A5C7F1AA4841}" type="datetime1">
              <a:rPr lang="it-IT" smtClean="0"/>
              <a:t>19/06/2025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0961-C9E3-438A-B7ED-5C9BA87F741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3056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CE0943-9D01-4EBC-8D82-720137C7ADE1}" type="datetime1">
              <a:rPr lang="it-IT" smtClean="0"/>
              <a:t>19/06/2025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C60961-C9E3-438A-B7ED-5C9BA87F741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51069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tiff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7.tiff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7.tiff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7.tiff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7.tiff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7.tiff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tiff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7.tiff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7.tiff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7.tiff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7.tiff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7.tiff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7.tiff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7.tiff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8FBECF90-EEC9-484E-A874-4BA8D3CD215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r="57971" b="20181"/>
          <a:stretch/>
        </p:blipFill>
        <p:spPr>
          <a:xfrm>
            <a:off x="-1" y="0"/>
            <a:ext cx="2525783" cy="5917722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F447B383-457D-45A4-B0E1-8395859E057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12"/>
          <a:stretch/>
        </p:blipFill>
        <p:spPr>
          <a:xfrm>
            <a:off x="7398319" y="0"/>
            <a:ext cx="1745681" cy="2351314"/>
          </a:xfrm>
          <a:prstGeom prst="rect">
            <a:avLst/>
          </a:prstGeom>
        </p:spPr>
      </p:pic>
      <p:sp>
        <p:nvSpPr>
          <p:cNvPr id="8" name="Rettangolo 7">
            <a:extLst>
              <a:ext uri="{FF2B5EF4-FFF2-40B4-BE49-F238E27FC236}">
                <a16:creationId xmlns:a16="http://schemas.microsoft.com/office/drawing/2014/main" id="{B1DC6827-03B6-4D65-ADBA-7AB7E1BAC370}"/>
              </a:ext>
            </a:extLst>
          </p:cNvPr>
          <p:cNvSpPr/>
          <p:nvPr/>
        </p:nvSpPr>
        <p:spPr>
          <a:xfrm>
            <a:off x="1655165" y="4844783"/>
            <a:ext cx="7488835" cy="349251"/>
          </a:xfrm>
          <a:prstGeom prst="rect">
            <a:avLst/>
          </a:prstGeom>
          <a:solidFill>
            <a:srgbClr val="97BE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746DAB8A-0B6E-41FB-93DD-67F71BDCA30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487575" y="40042"/>
            <a:ext cx="1793244" cy="925545"/>
          </a:xfrm>
          <a:prstGeom prst="rect">
            <a:avLst/>
          </a:prstGeom>
        </p:spPr>
      </p:pic>
      <p:pic>
        <p:nvPicPr>
          <p:cNvPr id="21" name="Immagine 20">
            <a:extLst>
              <a:ext uri="{FF2B5EF4-FFF2-40B4-BE49-F238E27FC236}">
                <a16:creationId xmlns:a16="http://schemas.microsoft.com/office/drawing/2014/main" id="{834F98D9-F6DB-4B64-B7F0-912F87813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0793" y="5382883"/>
            <a:ext cx="2763207" cy="1430277"/>
          </a:xfrm>
          <a:prstGeom prst="rect">
            <a:avLst/>
          </a:prstGeom>
        </p:spPr>
      </p:pic>
      <p:sp>
        <p:nvSpPr>
          <p:cNvPr id="22" name="Rectangle 8">
            <a:extLst>
              <a:ext uri="{FF2B5EF4-FFF2-40B4-BE49-F238E27FC236}">
                <a16:creationId xmlns:a16="http://schemas.microsoft.com/office/drawing/2014/main" id="{014A1EA2-A3D8-465F-87F8-54128C5B91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0819" y="3760415"/>
            <a:ext cx="2967757" cy="36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ts val="1000"/>
              </a:spcBef>
              <a:defRPr/>
            </a:pPr>
            <a:r>
              <a:rPr lang="it-IT" sz="2000" b="1" i="1" dirty="0">
                <a:solidFill>
                  <a:srgbClr val="C00000"/>
                </a:solidFill>
                <a:latin typeface="Arial Black" panose="020B0A04020102020204" pitchFamily="34" charset="0"/>
              </a:rPr>
              <a:t>Giugno 2025</a:t>
            </a:r>
          </a:p>
        </p:txBody>
      </p:sp>
      <p:pic>
        <p:nvPicPr>
          <p:cNvPr id="24" name="Immagine 23">
            <a:extLst>
              <a:ext uri="{FF2B5EF4-FFF2-40B4-BE49-F238E27FC236}">
                <a16:creationId xmlns:a16="http://schemas.microsoft.com/office/drawing/2014/main" id="{AF666F9C-0BBF-43CD-9DE4-06F32D7FC96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761" y="6000193"/>
            <a:ext cx="1702395" cy="774075"/>
          </a:xfrm>
          <a:prstGeom prst="rect">
            <a:avLst/>
          </a:prstGeom>
        </p:spPr>
      </p:pic>
      <p:sp>
        <p:nvSpPr>
          <p:cNvPr id="25" name="Rectangle 8">
            <a:extLst>
              <a:ext uri="{FF2B5EF4-FFF2-40B4-BE49-F238E27FC236}">
                <a16:creationId xmlns:a16="http://schemas.microsoft.com/office/drawing/2014/main" id="{E5914086-D4D5-48AA-BA43-78AE3859F1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5782" y="2127379"/>
            <a:ext cx="4737463" cy="11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ts val="1000"/>
              </a:spcBef>
              <a:defRPr/>
            </a:pPr>
            <a:r>
              <a:rPr lang="it-IT" b="1" dirty="0">
                <a:solidFill>
                  <a:srgbClr val="C00000"/>
                </a:solidFill>
                <a:latin typeface="Century Gothic" panose="020B0502020202020204" pitchFamily="34" charset="0"/>
              </a:rPr>
              <a:t>QUALITA’ DELLA SCUOLA E DELL’OFFERTA FORMATIVA </a:t>
            </a:r>
          </a:p>
          <a:p>
            <a:pPr algn="ctr">
              <a:spcBef>
                <a:spcPts val="1000"/>
              </a:spcBef>
              <a:defRPr/>
            </a:pPr>
            <a:r>
              <a:rPr lang="it-IT" b="1" dirty="0">
                <a:solidFill>
                  <a:srgbClr val="C00000"/>
                </a:solidFill>
                <a:latin typeface="Century Gothic" panose="020B0502020202020204" pitchFamily="34" charset="0"/>
              </a:rPr>
              <a:t>PRIMARIA E SECONDARIA </a:t>
            </a:r>
          </a:p>
          <a:p>
            <a:pPr algn="ctr">
              <a:spcBef>
                <a:spcPts val="1000"/>
              </a:spcBef>
              <a:defRPr/>
            </a:pPr>
            <a:br>
              <a:rPr lang="it-IT" dirty="0">
                <a:solidFill>
                  <a:srgbClr val="C00000"/>
                </a:solidFill>
                <a:latin typeface="Century Gothic" panose="020B0502020202020204" pitchFamily="34" charset="0"/>
              </a:rPr>
            </a:br>
            <a:r>
              <a:rPr lang="it-IT" dirty="0">
                <a:solidFill>
                  <a:srgbClr val="C00000"/>
                </a:solidFill>
                <a:latin typeface="Century Gothic" panose="020B0502020202020204" pitchFamily="34" charset="0"/>
              </a:rPr>
              <a:t>Analisi dati gradimento</a:t>
            </a:r>
            <a:br>
              <a:rPr lang="de-DE" dirty="0">
                <a:solidFill>
                  <a:srgbClr val="C00000"/>
                </a:solidFill>
                <a:latin typeface="Century Gothic" panose="020B0502020202020204" pitchFamily="34" charset="0"/>
              </a:rPr>
            </a:br>
            <a:r>
              <a:rPr lang="de-DE" sz="1600" dirty="0">
                <a:solidFill>
                  <a:srgbClr val="C00000"/>
                </a:solidFill>
                <a:latin typeface="Century Gothic" panose="020B0502020202020204" pitchFamily="34" charset="0"/>
              </a:rPr>
              <a:t>DESTINATO AI GENITORI</a:t>
            </a:r>
            <a:endParaRPr lang="it-IT" sz="1600" b="1" i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347479F7-3A4A-45FF-86EC-599FD4478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0961-C9E3-438A-B7ED-5C9BA87F7411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11460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F447B383-457D-45A4-B0E1-8395859E05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12"/>
          <a:stretch/>
        </p:blipFill>
        <p:spPr>
          <a:xfrm>
            <a:off x="7115175" y="0"/>
            <a:ext cx="2028825" cy="273269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8FBECF90-EEC9-484E-A874-4BA8D3CD215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r="57971" b="15061"/>
          <a:stretch/>
        </p:blipFill>
        <p:spPr>
          <a:xfrm>
            <a:off x="0" y="-1"/>
            <a:ext cx="2525783" cy="6858001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6265ED1A-6555-4A6B-A9ED-E166FA96E0E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320133" y="166088"/>
            <a:ext cx="906654" cy="467951"/>
          </a:xfrm>
          <a:prstGeom prst="rect">
            <a:avLst/>
          </a:prstGeom>
        </p:spPr>
      </p:pic>
      <p:sp>
        <p:nvSpPr>
          <p:cNvPr id="13" name="Rectangle 8">
            <a:extLst>
              <a:ext uri="{FF2B5EF4-FFF2-40B4-BE49-F238E27FC236}">
                <a16:creationId xmlns:a16="http://schemas.microsoft.com/office/drawing/2014/main" id="{ECD2B76A-42A5-41EF-9012-24F7B2CD9C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9454" y="29796"/>
            <a:ext cx="6536908" cy="523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QUALITA’ DELLA SCUOLA E DELL’OFFERTA FORMATIVA - GENITORI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57453C74-B7DE-4312-AB52-6D66C4314301}"/>
              </a:ext>
            </a:extLst>
          </p:cNvPr>
          <p:cNvSpPr/>
          <p:nvPr/>
        </p:nvSpPr>
        <p:spPr>
          <a:xfrm>
            <a:off x="2529455" y="557925"/>
            <a:ext cx="6614546" cy="88460"/>
          </a:xfrm>
          <a:prstGeom prst="rect">
            <a:avLst/>
          </a:prstGeom>
          <a:solidFill>
            <a:srgbClr val="88B6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E01F958A-3CEB-4D84-855B-89A4EB809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0961-C9E3-438A-B7ED-5C9BA87F7411}" type="slidenum">
              <a:rPr lang="it-IT" smtClean="0"/>
              <a:t>10</a:t>
            </a:fld>
            <a:endParaRPr lang="it-IT"/>
          </a:p>
        </p:txBody>
      </p:sp>
      <p:graphicFrame>
        <p:nvGraphicFramePr>
          <p:cNvPr id="16" name="Segnaposto contenuto 4">
            <a:extLst>
              <a:ext uri="{FF2B5EF4-FFF2-40B4-BE49-F238E27FC236}">
                <a16:creationId xmlns:a16="http://schemas.microsoft.com/office/drawing/2014/main" id="{82297D47-790E-4605-AC37-AA33BFF520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8512564"/>
              </p:ext>
            </p:extLst>
          </p:nvPr>
        </p:nvGraphicFramePr>
        <p:xfrm>
          <a:off x="1670179" y="4384562"/>
          <a:ext cx="7010462" cy="1219200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6846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36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93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26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801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35476"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/>
                        <a:t>NON SO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/>
                        <a:t>   POCO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ABBASTANZA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/>
                        <a:t>MOLTO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5476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PRIMARIA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3701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SECONDARIA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5476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TOTALE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69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77D0244E-9DCB-090A-476D-1309C6E56B8C}"/>
              </a:ext>
            </a:extLst>
          </p:cNvPr>
          <p:cNvSpPr txBox="1"/>
          <p:nvPr/>
        </p:nvSpPr>
        <p:spPr>
          <a:xfrm>
            <a:off x="958509" y="5952369"/>
            <a:ext cx="77221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b="1" dirty="0">
                <a:solidFill>
                  <a:schemeClr val="accent1"/>
                </a:solidFill>
              </a:rPr>
              <a:t>L’86% delle famiglie è soddisfatto della gestione della Dirigenza</a:t>
            </a:r>
          </a:p>
        </p:txBody>
      </p:sp>
      <p:pic>
        <p:nvPicPr>
          <p:cNvPr id="7170" name="Picture 2" descr="Grafico delle risposte di Moduli. Titolo della domanda: 8) E&amp;apos; soddisfatto del coordinamento e della gestione delle attività scolastiche da parte della Dirigenza?. Numero di risposte: 127 risposte.">
            <a:extLst>
              <a:ext uri="{FF2B5EF4-FFF2-40B4-BE49-F238E27FC236}">
                <a16:creationId xmlns:a16="http://schemas.microsoft.com/office/drawing/2014/main" id="{E54F0DD2-D586-5B65-E20B-EB2346E1B9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7012" y="878630"/>
            <a:ext cx="6276795" cy="3189615"/>
          </a:xfrm>
          <a:prstGeom prst="rect">
            <a:avLst/>
          </a:prstGeom>
          <a:noFill/>
          <a:ln>
            <a:solidFill>
              <a:srgbClr val="19428A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8364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F447B383-457D-45A4-B0E1-8395859E05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12"/>
          <a:stretch/>
        </p:blipFill>
        <p:spPr>
          <a:xfrm>
            <a:off x="7085138" y="-952"/>
            <a:ext cx="2028825" cy="273269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8FBECF90-EEC9-484E-A874-4BA8D3CD215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r="57971" b="15061"/>
          <a:stretch/>
        </p:blipFill>
        <p:spPr>
          <a:xfrm>
            <a:off x="0" y="0"/>
            <a:ext cx="2525783" cy="6858000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6265ED1A-6555-4A6B-A9ED-E166FA96E0E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320133" y="166088"/>
            <a:ext cx="906654" cy="467951"/>
          </a:xfrm>
          <a:prstGeom prst="rect">
            <a:avLst/>
          </a:prstGeom>
        </p:spPr>
      </p:pic>
      <p:sp>
        <p:nvSpPr>
          <p:cNvPr id="13" name="Rectangle 8">
            <a:extLst>
              <a:ext uri="{FF2B5EF4-FFF2-40B4-BE49-F238E27FC236}">
                <a16:creationId xmlns:a16="http://schemas.microsoft.com/office/drawing/2014/main" id="{ECD2B76A-42A5-41EF-9012-24F7B2CD9C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9454" y="29796"/>
            <a:ext cx="6536908" cy="523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QUALITA’ DELLA SCUOLA E DELL’OFFERTA FORMATIVA - GENITORI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57453C74-B7DE-4312-AB52-6D66C4314301}"/>
              </a:ext>
            </a:extLst>
          </p:cNvPr>
          <p:cNvSpPr/>
          <p:nvPr/>
        </p:nvSpPr>
        <p:spPr>
          <a:xfrm>
            <a:off x="2529455" y="557925"/>
            <a:ext cx="6614546" cy="88460"/>
          </a:xfrm>
          <a:prstGeom prst="rect">
            <a:avLst/>
          </a:prstGeom>
          <a:solidFill>
            <a:srgbClr val="88B6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E01F958A-3CEB-4D84-855B-89A4EB809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0961-C9E3-438A-B7ED-5C9BA87F7411}" type="slidenum">
              <a:rPr lang="it-IT" smtClean="0"/>
              <a:t>11</a:t>
            </a:fld>
            <a:endParaRPr lang="it-IT"/>
          </a:p>
        </p:txBody>
      </p:sp>
      <p:graphicFrame>
        <p:nvGraphicFramePr>
          <p:cNvPr id="12" name="Segnaposto contenuto 4">
            <a:extLst>
              <a:ext uri="{FF2B5EF4-FFF2-40B4-BE49-F238E27FC236}">
                <a16:creationId xmlns:a16="http://schemas.microsoft.com/office/drawing/2014/main" id="{4C09154B-E52D-41D0-8539-BEFAB81DC0D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97398742"/>
              </p:ext>
            </p:extLst>
          </p:nvPr>
        </p:nvGraphicFramePr>
        <p:xfrm>
          <a:off x="1262891" y="4270046"/>
          <a:ext cx="7251257" cy="1235015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7424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35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62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682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068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20615"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/>
                        <a:t>NON SO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/>
                        <a:t>POCO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ABBASTANZA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/>
                        <a:t>MOLTO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9481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PRIMARIA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082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SECONDARIA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9481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TOTALE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73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CCE24A5A-E453-DBB6-9C64-0A1B7D9220AA}"/>
              </a:ext>
            </a:extLst>
          </p:cNvPr>
          <p:cNvSpPr txBox="1"/>
          <p:nvPr/>
        </p:nvSpPr>
        <p:spPr>
          <a:xfrm>
            <a:off x="1168168" y="6084631"/>
            <a:ext cx="925947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200" b="1" dirty="0">
                <a:solidFill>
                  <a:schemeClr val="accent1"/>
                </a:solidFill>
              </a:rPr>
              <a:t>Il 91% delle famiglie è soddisfatto dei Coordinatori di Plesso</a:t>
            </a:r>
          </a:p>
        </p:txBody>
      </p:sp>
      <p:pic>
        <p:nvPicPr>
          <p:cNvPr id="8194" name="Picture 2" descr="Grafico delle risposte di Moduli. Titolo della domanda: 9) E&amp;apos; soddisfatto dell&amp;apos;accoglienza da parte dei Coordinatori di Plesso?. Numero di risposte: 127 risposte.">
            <a:extLst>
              <a:ext uri="{FF2B5EF4-FFF2-40B4-BE49-F238E27FC236}">
                <a16:creationId xmlns:a16="http://schemas.microsoft.com/office/drawing/2014/main" id="{0460B79A-00F4-75FD-2268-70B18246D0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3348" y="1111802"/>
            <a:ext cx="6400800" cy="3042603"/>
          </a:xfrm>
          <a:prstGeom prst="rect">
            <a:avLst/>
          </a:prstGeom>
          <a:noFill/>
          <a:ln>
            <a:solidFill>
              <a:srgbClr val="19428A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52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F447B383-457D-45A4-B0E1-8395859E05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12"/>
          <a:stretch/>
        </p:blipFill>
        <p:spPr>
          <a:xfrm>
            <a:off x="7115175" y="0"/>
            <a:ext cx="2028825" cy="273269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8FBECF90-EEC9-484E-A874-4BA8D3CD215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r="57971" b="15061"/>
          <a:stretch/>
        </p:blipFill>
        <p:spPr>
          <a:xfrm>
            <a:off x="0" y="-1"/>
            <a:ext cx="2525783" cy="6858001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6265ED1A-6555-4A6B-A9ED-E166FA96E0E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320133" y="166088"/>
            <a:ext cx="906654" cy="467951"/>
          </a:xfrm>
          <a:prstGeom prst="rect">
            <a:avLst/>
          </a:prstGeom>
        </p:spPr>
      </p:pic>
      <p:sp>
        <p:nvSpPr>
          <p:cNvPr id="13" name="Rectangle 8">
            <a:extLst>
              <a:ext uri="{FF2B5EF4-FFF2-40B4-BE49-F238E27FC236}">
                <a16:creationId xmlns:a16="http://schemas.microsoft.com/office/drawing/2014/main" id="{ECD2B76A-42A5-41EF-9012-24F7B2CD9C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9454" y="29796"/>
            <a:ext cx="6536908" cy="523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QUALITA’ DELLA SCUOLA E DELL’OFFERTA FORMATIVA - GENITORI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57453C74-B7DE-4312-AB52-6D66C4314301}"/>
              </a:ext>
            </a:extLst>
          </p:cNvPr>
          <p:cNvSpPr/>
          <p:nvPr/>
        </p:nvSpPr>
        <p:spPr>
          <a:xfrm>
            <a:off x="2529455" y="557925"/>
            <a:ext cx="6614546" cy="88460"/>
          </a:xfrm>
          <a:prstGeom prst="rect">
            <a:avLst/>
          </a:prstGeom>
          <a:solidFill>
            <a:srgbClr val="88B6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E01F958A-3CEB-4D84-855B-89A4EB809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0961-C9E3-438A-B7ED-5C9BA87F7411}" type="slidenum">
              <a:rPr lang="it-IT" smtClean="0"/>
              <a:t>12</a:t>
            </a:fld>
            <a:endParaRPr lang="it-IT"/>
          </a:p>
        </p:txBody>
      </p:sp>
      <p:graphicFrame>
        <p:nvGraphicFramePr>
          <p:cNvPr id="16" name="Segnaposto contenuto 4">
            <a:extLst>
              <a:ext uri="{FF2B5EF4-FFF2-40B4-BE49-F238E27FC236}">
                <a16:creationId xmlns:a16="http://schemas.microsoft.com/office/drawing/2014/main" id="{7A269166-FBF6-4EBB-A4D4-0A3135267A7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51239500"/>
              </p:ext>
            </p:extLst>
          </p:nvPr>
        </p:nvGraphicFramePr>
        <p:xfrm>
          <a:off x="1262891" y="4105249"/>
          <a:ext cx="6988629" cy="1219200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6793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00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0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20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764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/>
                        <a:t>NON SO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/>
                        <a:t> POCO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ABBASTANZA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/>
                        <a:t>MOLTO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0455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PRIMARIA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62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0455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SECONDARIA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0455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TOTALE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92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4507F455-4B2F-B1C2-AE9B-CF20BADDDE37}"/>
              </a:ext>
            </a:extLst>
          </p:cNvPr>
          <p:cNvSpPr txBox="1"/>
          <p:nvPr/>
        </p:nvSpPr>
        <p:spPr>
          <a:xfrm>
            <a:off x="565793" y="5988456"/>
            <a:ext cx="838282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b="1" dirty="0">
                <a:solidFill>
                  <a:schemeClr val="accent1"/>
                </a:solidFill>
              </a:rPr>
              <a:t>Il 92,1% delle famiglie è soddisfatto dell’accoglienza del personale ATA</a:t>
            </a:r>
          </a:p>
        </p:txBody>
      </p:sp>
      <p:pic>
        <p:nvPicPr>
          <p:cNvPr id="9218" name="Picture 2" descr="Grafico delle risposte di Moduli. Titolo della domanda: 9) E&amp;apos; soddisfatto dell&amp;apos;accoglienza da parte del personale ATA?. Numero di risposte: 127 risposte.">
            <a:extLst>
              <a:ext uri="{FF2B5EF4-FFF2-40B4-BE49-F238E27FC236}">
                <a16:creationId xmlns:a16="http://schemas.microsoft.com/office/drawing/2014/main" id="{27EC4B00-857E-A224-813B-D74FF5C4D9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1570" y="1005592"/>
            <a:ext cx="5974163" cy="2839802"/>
          </a:xfrm>
          <a:prstGeom prst="rect">
            <a:avLst/>
          </a:prstGeom>
          <a:noFill/>
          <a:ln>
            <a:solidFill>
              <a:srgbClr val="19428A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0012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F447B383-457D-45A4-B0E1-8395859E05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12"/>
          <a:stretch/>
        </p:blipFill>
        <p:spPr>
          <a:xfrm>
            <a:off x="7115175" y="0"/>
            <a:ext cx="2028825" cy="273269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8FBECF90-EEC9-484E-A874-4BA8D3CD215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r="57971" b="15061"/>
          <a:stretch/>
        </p:blipFill>
        <p:spPr>
          <a:xfrm>
            <a:off x="0" y="-1"/>
            <a:ext cx="2525783" cy="6858001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6265ED1A-6555-4A6B-A9ED-E166FA96E0E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320133" y="166088"/>
            <a:ext cx="906654" cy="467951"/>
          </a:xfrm>
          <a:prstGeom prst="rect">
            <a:avLst/>
          </a:prstGeom>
        </p:spPr>
      </p:pic>
      <p:sp>
        <p:nvSpPr>
          <p:cNvPr id="13" name="Rectangle 8">
            <a:extLst>
              <a:ext uri="{FF2B5EF4-FFF2-40B4-BE49-F238E27FC236}">
                <a16:creationId xmlns:a16="http://schemas.microsoft.com/office/drawing/2014/main" id="{ECD2B76A-42A5-41EF-9012-24F7B2CD9C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9454" y="29796"/>
            <a:ext cx="6536908" cy="523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QUALITA’ DELLA SCUOLA E DELL’OFFERTA FORMATIVA - GENITORI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57453C74-B7DE-4312-AB52-6D66C4314301}"/>
              </a:ext>
            </a:extLst>
          </p:cNvPr>
          <p:cNvSpPr/>
          <p:nvPr/>
        </p:nvSpPr>
        <p:spPr>
          <a:xfrm>
            <a:off x="2529455" y="557925"/>
            <a:ext cx="6614546" cy="88460"/>
          </a:xfrm>
          <a:prstGeom prst="rect">
            <a:avLst/>
          </a:prstGeom>
          <a:solidFill>
            <a:srgbClr val="88B6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E01F958A-3CEB-4D84-855B-89A4EB809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0961-C9E3-438A-B7ED-5C9BA87F7411}" type="slidenum">
              <a:rPr lang="it-IT" smtClean="0"/>
              <a:t>13</a:t>
            </a:fld>
            <a:endParaRPr lang="it-IT"/>
          </a:p>
        </p:txBody>
      </p:sp>
      <p:graphicFrame>
        <p:nvGraphicFramePr>
          <p:cNvPr id="16" name="Segnaposto contenuto 4">
            <a:extLst>
              <a:ext uri="{FF2B5EF4-FFF2-40B4-BE49-F238E27FC236}">
                <a16:creationId xmlns:a16="http://schemas.microsoft.com/office/drawing/2014/main" id="{7A269166-FBF6-4EBB-A4D4-0A3135267A7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2113983"/>
              </p:ext>
            </p:extLst>
          </p:nvPr>
        </p:nvGraphicFramePr>
        <p:xfrm>
          <a:off x="1659690" y="4125311"/>
          <a:ext cx="6988629" cy="1219200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6793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00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0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20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764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/>
                        <a:t>NON SO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/>
                        <a:t> POCO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ABBASTANZA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/>
                        <a:t>MOLTO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0455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PRIMARIA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0455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SECONDARIA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0455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TOTALE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69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4507F455-4B2F-B1C2-AE9B-CF20BADDDE37}"/>
              </a:ext>
            </a:extLst>
          </p:cNvPr>
          <p:cNvSpPr txBox="1"/>
          <p:nvPr/>
        </p:nvSpPr>
        <p:spPr>
          <a:xfrm>
            <a:off x="497965" y="5988456"/>
            <a:ext cx="838282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b="1" dirty="0">
                <a:solidFill>
                  <a:schemeClr val="accent1"/>
                </a:solidFill>
              </a:rPr>
              <a:t>Il 90% delle famiglie è soddisfatto del servizio offerto dalla segreteria</a:t>
            </a:r>
          </a:p>
        </p:txBody>
      </p:sp>
      <p:pic>
        <p:nvPicPr>
          <p:cNvPr id="10242" name="Picture 2" descr="Grafico delle risposte di Moduli. Titolo della domanda: 10) Ritiene efficace la qualità del servizio offerto dal personale di segreteria?. Numero di risposte: 127 risposte.">
            <a:extLst>
              <a:ext uri="{FF2B5EF4-FFF2-40B4-BE49-F238E27FC236}">
                <a16:creationId xmlns:a16="http://schemas.microsoft.com/office/drawing/2014/main" id="{66E647DE-0E1F-3D89-C0EB-681B4E19DE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387" y="800128"/>
            <a:ext cx="6845402" cy="3253943"/>
          </a:xfrm>
          <a:prstGeom prst="rect">
            <a:avLst/>
          </a:prstGeom>
          <a:noFill/>
          <a:ln>
            <a:solidFill>
              <a:srgbClr val="19428A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16806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36E5A4-F23F-151C-A73B-AD8F7B44E9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AA38C76E-4CEB-A785-E4E9-9937B12DD32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12"/>
          <a:stretch/>
        </p:blipFill>
        <p:spPr>
          <a:xfrm>
            <a:off x="7115175" y="0"/>
            <a:ext cx="2028825" cy="273269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B699A718-0B53-AED2-45D8-ABD06394016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r="57971" b="15061"/>
          <a:stretch/>
        </p:blipFill>
        <p:spPr>
          <a:xfrm>
            <a:off x="0" y="-1"/>
            <a:ext cx="2525783" cy="6858001"/>
          </a:xfrm>
          <a:prstGeom prst="rect">
            <a:avLst/>
          </a:prstGeom>
        </p:spPr>
      </p:pic>
      <p:sp>
        <p:nvSpPr>
          <p:cNvPr id="23" name="Rettangolo 22">
            <a:extLst>
              <a:ext uri="{FF2B5EF4-FFF2-40B4-BE49-F238E27FC236}">
                <a16:creationId xmlns:a16="http://schemas.microsoft.com/office/drawing/2014/main" id="{603899C5-A259-CB4C-1340-C6E01D4C42CF}"/>
              </a:ext>
            </a:extLst>
          </p:cNvPr>
          <p:cNvSpPr/>
          <p:nvPr/>
        </p:nvSpPr>
        <p:spPr>
          <a:xfrm>
            <a:off x="1567132" y="6286773"/>
            <a:ext cx="7576868" cy="86265"/>
          </a:xfrm>
          <a:prstGeom prst="rect">
            <a:avLst/>
          </a:prstGeom>
          <a:solidFill>
            <a:srgbClr val="97BE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65F7897B-99D1-31BF-5148-C32531B8364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320133" y="166088"/>
            <a:ext cx="906654" cy="467951"/>
          </a:xfrm>
          <a:prstGeom prst="rect">
            <a:avLst/>
          </a:prstGeom>
        </p:spPr>
      </p:pic>
      <p:sp>
        <p:nvSpPr>
          <p:cNvPr id="13" name="Rectangle 8">
            <a:extLst>
              <a:ext uri="{FF2B5EF4-FFF2-40B4-BE49-F238E27FC236}">
                <a16:creationId xmlns:a16="http://schemas.microsoft.com/office/drawing/2014/main" id="{946EE79F-6AA7-1B9B-A662-E0C2276C1C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9454" y="29796"/>
            <a:ext cx="6536908" cy="523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QUALITA’ DELLA SCUOLA E DELL’OFFERTA FORMATIVA - GENITORI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A538C142-58F5-59E2-12C9-1341D6A0879C}"/>
              </a:ext>
            </a:extLst>
          </p:cNvPr>
          <p:cNvSpPr/>
          <p:nvPr/>
        </p:nvSpPr>
        <p:spPr>
          <a:xfrm>
            <a:off x="2529455" y="557925"/>
            <a:ext cx="6614546" cy="88460"/>
          </a:xfrm>
          <a:prstGeom prst="rect">
            <a:avLst/>
          </a:prstGeom>
          <a:solidFill>
            <a:srgbClr val="88B6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8EF2C299-81F9-663B-EBB9-9F97A7717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0961-C9E3-438A-B7ED-5C9BA87F7411}" type="slidenum">
              <a:rPr lang="it-IT" smtClean="0"/>
              <a:t>14</a:t>
            </a:fld>
            <a:endParaRPr lang="it-IT"/>
          </a:p>
        </p:txBody>
      </p:sp>
      <p:sp>
        <p:nvSpPr>
          <p:cNvPr id="15" name="Titolo 1">
            <a:extLst>
              <a:ext uri="{FF2B5EF4-FFF2-40B4-BE49-F238E27FC236}">
                <a16:creationId xmlns:a16="http://schemas.microsoft.com/office/drawing/2014/main" id="{04C93689-FEAC-ACC1-238D-2C64B5ED1FAC}"/>
              </a:ext>
            </a:extLst>
          </p:cNvPr>
          <p:cNvSpPr txBox="1">
            <a:spLocks/>
          </p:cNvSpPr>
          <p:nvPr/>
        </p:nvSpPr>
        <p:spPr>
          <a:xfrm>
            <a:off x="1773460" y="634039"/>
            <a:ext cx="7710075" cy="46795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br>
              <a:rPr lang="it-IT" sz="240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it-IT" sz="2000" b="1" dirty="0">
                <a:solidFill>
                  <a:schemeClr val="accent5">
                    <a:lumMod val="75000"/>
                  </a:schemeClr>
                </a:solidFill>
              </a:rPr>
              <a:t>Suggerimenti sugli ambiti dell’Offerta Formativa da incrementare</a:t>
            </a:r>
          </a:p>
        </p:txBody>
      </p:sp>
      <p:pic>
        <p:nvPicPr>
          <p:cNvPr id="11266" name="Picture 2" descr="Grafico delle risposte di Moduli. Titolo della domanda: 11) Quali ambiti dell&amp;apos;Offerta formativa vorrebbe che fossero incrementati?. Numero di risposte: 126 risposte.">
            <a:extLst>
              <a:ext uri="{FF2B5EF4-FFF2-40B4-BE49-F238E27FC236}">
                <a16:creationId xmlns:a16="http://schemas.microsoft.com/office/drawing/2014/main" id="{3D3AED00-8AB8-ADE4-CB59-963EF0A095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5983" y="1736030"/>
            <a:ext cx="6539367" cy="3108470"/>
          </a:xfrm>
          <a:prstGeom prst="rect">
            <a:avLst/>
          </a:prstGeom>
          <a:noFill/>
          <a:ln>
            <a:solidFill>
              <a:srgbClr val="19428A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74485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F447B383-457D-45A4-B0E1-8395859E05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12"/>
          <a:stretch/>
        </p:blipFill>
        <p:spPr>
          <a:xfrm>
            <a:off x="7115175" y="-1"/>
            <a:ext cx="2028825" cy="273269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8FBECF90-EEC9-484E-A874-4BA8D3CD215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r="57971" b="15061"/>
          <a:stretch/>
        </p:blipFill>
        <p:spPr>
          <a:xfrm>
            <a:off x="0" y="-1"/>
            <a:ext cx="2525783" cy="6858001"/>
          </a:xfrm>
          <a:prstGeom prst="rect">
            <a:avLst/>
          </a:prstGeom>
        </p:spPr>
      </p:pic>
      <p:sp>
        <p:nvSpPr>
          <p:cNvPr id="23" name="Rettangolo 22">
            <a:extLst>
              <a:ext uri="{FF2B5EF4-FFF2-40B4-BE49-F238E27FC236}">
                <a16:creationId xmlns:a16="http://schemas.microsoft.com/office/drawing/2014/main" id="{03B0BEA0-F560-4630-957D-9DE86F056B06}"/>
              </a:ext>
            </a:extLst>
          </p:cNvPr>
          <p:cNvSpPr/>
          <p:nvPr/>
        </p:nvSpPr>
        <p:spPr>
          <a:xfrm>
            <a:off x="1567132" y="6286773"/>
            <a:ext cx="7576868" cy="86265"/>
          </a:xfrm>
          <a:prstGeom prst="rect">
            <a:avLst/>
          </a:prstGeom>
          <a:solidFill>
            <a:srgbClr val="97BE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6265ED1A-6555-4A6B-A9ED-E166FA96E0E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320133" y="166088"/>
            <a:ext cx="906654" cy="467951"/>
          </a:xfrm>
          <a:prstGeom prst="rect">
            <a:avLst/>
          </a:prstGeom>
        </p:spPr>
      </p:pic>
      <p:sp>
        <p:nvSpPr>
          <p:cNvPr id="13" name="Rectangle 8">
            <a:extLst>
              <a:ext uri="{FF2B5EF4-FFF2-40B4-BE49-F238E27FC236}">
                <a16:creationId xmlns:a16="http://schemas.microsoft.com/office/drawing/2014/main" id="{ECD2B76A-42A5-41EF-9012-24F7B2CD9C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9454" y="29796"/>
            <a:ext cx="6536908" cy="523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QUALITA’ DELLA SCUOLA E DELL’OFFERTA FORMATIVA - GENITORI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57453C74-B7DE-4312-AB52-6D66C4314301}"/>
              </a:ext>
            </a:extLst>
          </p:cNvPr>
          <p:cNvSpPr/>
          <p:nvPr/>
        </p:nvSpPr>
        <p:spPr>
          <a:xfrm>
            <a:off x="2529455" y="557925"/>
            <a:ext cx="6614546" cy="88460"/>
          </a:xfrm>
          <a:prstGeom prst="rect">
            <a:avLst/>
          </a:prstGeom>
          <a:solidFill>
            <a:srgbClr val="88B6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17" name="Segnaposto contenuto 4">
            <a:extLst>
              <a:ext uri="{FF2B5EF4-FFF2-40B4-BE49-F238E27FC236}">
                <a16:creationId xmlns:a16="http://schemas.microsoft.com/office/drawing/2014/main" id="{33628FE3-675D-4FCD-B306-6B636696450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800720"/>
              </p:ext>
            </p:extLst>
          </p:nvPr>
        </p:nvGraphicFramePr>
        <p:xfrm>
          <a:off x="2053379" y="4342724"/>
          <a:ext cx="6751865" cy="1868891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24542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379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96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52538"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ORDINE DI SCUOLA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RISPOSTE PERVENUTE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% RISPETTO ALL’ORDINE</a:t>
                      </a:r>
                      <a:endParaRPr lang="it-IT" baseline="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714"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SCUOLA PRIMARIA</a:t>
                      </a:r>
                    </a:p>
                  </a:txBody>
                  <a:tcPr>
                    <a:solidFill>
                      <a:srgbClr val="8AB3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89 su 761</a:t>
                      </a:r>
                    </a:p>
                    <a:p>
                      <a:pPr algn="ctr"/>
                      <a:endParaRPr lang="it-IT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8AB3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12%</a:t>
                      </a:r>
                    </a:p>
                    <a:p>
                      <a:pPr algn="ctr"/>
                      <a:endParaRPr lang="it-IT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8AB3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8097"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SCUOLA SECONDARIA</a:t>
                      </a:r>
                    </a:p>
                  </a:txBody>
                  <a:tcPr>
                    <a:solidFill>
                      <a:srgbClr val="8A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38 su 424</a:t>
                      </a:r>
                    </a:p>
                  </a:txBody>
                  <a:tcPr>
                    <a:solidFill>
                      <a:srgbClr val="8A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9%</a:t>
                      </a:r>
                    </a:p>
                  </a:txBody>
                  <a:tcPr>
                    <a:solidFill>
                      <a:srgbClr val="8AB3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0" name="Titolo 1">
            <a:extLst>
              <a:ext uri="{FF2B5EF4-FFF2-40B4-BE49-F238E27FC236}">
                <a16:creationId xmlns:a16="http://schemas.microsoft.com/office/drawing/2014/main" id="{3393F65E-262B-47C3-9D44-0EFC1B732E9B}"/>
              </a:ext>
            </a:extLst>
          </p:cNvPr>
          <p:cNvSpPr txBox="1">
            <a:spLocks/>
          </p:cNvSpPr>
          <p:nvPr/>
        </p:nvSpPr>
        <p:spPr>
          <a:xfrm>
            <a:off x="1032045" y="646385"/>
            <a:ext cx="7576868" cy="1320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</a:rPr>
              <a:t>Alunni iscritti: 1185</a:t>
            </a:r>
            <a:br>
              <a:rPr lang="it-IT" sz="24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</a:rPr>
              <a:t>  Totale risposte: 127</a:t>
            </a:r>
          </a:p>
          <a:p>
            <a:r>
              <a:rPr lang="it-IT" sz="2400" b="1" dirty="0">
                <a:solidFill>
                  <a:schemeClr val="accent1">
                    <a:lumMod val="75000"/>
                  </a:schemeClr>
                </a:solidFill>
              </a:rPr>
              <a:t>Campione: 11%</a:t>
            </a:r>
            <a:endParaRPr lang="it-IT" sz="2400" b="1" dirty="0">
              <a:solidFill>
                <a:schemeClr val="accent1">
                  <a:lumMod val="75000"/>
                </a:schemeClr>
              </a:solidFill>
              <a:highlight>
                <a:srgbClr val="FFFF00"/>
              </a:highlight>
            </a:endParaRP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0E6C8B11-7835-4D7A-8700-4BB8218DD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0961-C9E3-438A-B7ED-5C9BA87F7411}" type="slidenum">
              <a:rPr lang="it-IT" smtClean="0"/>
              <a:t>2</a:t>
            </a:fld>
            <a:endParaRPr lang="it-IT"/>
          </a:p>
        </p:txBody>
      </p:sp>
      <p:pic>
        <p:nvPicPr>
          <p:cNvPr id="1026" name="Picture 2" descr="Grafico delle risposte di Moduli. Titolo della domanda: Suo/a figlio/a frequenta:. Numero di risposte: 127 risposte.">
            <a:extLst>
              <a:ext uri="{FF2B5EF4-FFF2-40B4-BE49-F238E27FC236}">
                <a16:creationId xmlns:a16="http://schemas.microsoft.com/office/drawing/2014/main" id="{148C618C-D0EB-9F17-DC66-FF3A7A616C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5783" y="1894730"/>
            <a:ext cx="5275237" cy="2372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20997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F447B383-457D-45A4-B0E1-8395859E05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12"/>
          <a:stretch/>
        </p:blipFill>
        <p:spPr>
          <a:xfrm>
            <a:off x="7115175" y="-1"/>
            <a:ext cx="2028825" cy="273269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8FBECF90-EEC9-484E-A874-4BA8D3CD215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r="57971" b="15061"/>
          <a:stretch/>
        </p:blipFill>
        <p:spPr>
          <a:xfrm>
            <a:off x="-6532" y="-1"/>
            <a:ext cx="2525783" cy="6858001"/>
          </a:xfrm>
          <a:prstGeom prst="rect">
            <a:avLst/>
          </a:prstGeom>
        </p:spPr>
      </p:pic>
      <p:sp>
        <p:nvSpPr>
          <p:cNvPr id="23" name="Rettangolo 22">
            <a:extLst>
              <a:ext uri="{FF2B5EF4-FFF2-40B4-BE49-F238E27FC236}">
                <a16:creationId xmlns:a16="http://schemas.microsoft.com/office/drawing/2014/main" id="{03B0BEA0-F560-4630-957D-9DE86F056B06}"/>
              </a:ext>
            </a:extLst>
          </p:cNvPr>
          <p:cNvSpPr/>
          <p:nvPr/>
        </p:nvSpPr>
        <p:spPr>
          <a:xfrm>
            <a:off x="1567132" y="6286773"/>
            <a:ext cx="7576868" cy="86265"/>
          </a:xfrm>
          <a:prstGeom prst="rect">
            <a:avLst/>
          </a:prstGeom>
          <a:solidFill>
            <a:srgbClr val="97BE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6265ED1A-6555-4A6B-A9ED-E166FA96E0E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320133" y="166088"/>
            <a:ext cx="906654" cy="467951"/>
          </a:xfrm>
          <a:prstGeom prst="rect">
            <a:avLst/>
          </a:prstGeom>
        </p:spPr>
      </p:pic>
      <p:sp>
        <p:nvSpPr>
          <p:cNvPr id="13" name="Rectangle 8">
            <a:extLst>
              <a:ext uri="{FF2B5EF4-FFF2-40B4-BE49-F238E27FC236}">
                <a16:creationId xmlns:a16="http://schemas.microsoft.com/office/drawing/2014/main" id="{ECD2B76A-42A5-41EF-9012-24F7B2CD9C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9454" y="29796"/>
            <a:ext cx="6536908" cy="523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QUALITA’ DELLA SCUOLA E DELL’OFFERTA FORMATIVA - GENITORI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57453C74-B7DE-4312-AB52-6D66C4314301}"/>
              </a:ext>
            </a:extLst>
          </p:cNvPr>
          <p:cNvSpPr/>
          <p:nvPr/>
        </p:nvSpPr>
        <p:spPr>
          <a:xfrm>
            <a:off x="2529455" y="557925"/>
            <a:ext cx="6614546" cy="88460"/>
          </a:xfrm>
          <a:prstGeom prst="rect">
            <a:avLst/>
          </a:prstGeom>
          <a:solidFill>
            <a:srgbClr val="88B6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0E6C8B11-7835-4D7A-8700-4BB8218DD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0961-C9E3-438A-B7ED-5C9BA87F7411}" type="slidenum">
              <a:rPr lang="it-IT" smtClean="0"/>
              <a:t>3</a:t>
            </a:fld>
            <a:endParaRPr lang="it-IT"/>
          </a:p>
        </p:txBody>
      </p:sp>
      <p:pic>
        <p:nvPicPr>
          <p:cNvPr id="3074" name="Picture 2" descr="Grafico delle risposte di Moduli. Titolo della domanda: 1) Ritiene chiari e di facile consultazione i documenti di Istituto e il nostro sito web?. Numero di risposte: 126 risposte.">
            <a:extLst>
              <a:ext uri="{FF2B5EF4-FFF2-40B4-BE49-F238E27FC236}">
                <a16:creationId xmlns:a16="http://schemas.microsoft.com/office/drawing/2014/main" id="{A7393F93-B261-B25D-4CAC-9EF082C9E1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0869" y="816299"/>
            <a:ext cx="6909391" cy="3088588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Segnaposto contenuto 4">
            <a:extLst>
              <a:ext uri="{FF2B5EF4-FFF2-40B4-BE49-F238E27FC236}">
                <a16:creationId xmlns:a16="http://schemas.microsoft.com/office/drawing/2014/main" id="{4E8DA63C-DAC3-D9B7-2176-A0AB6BAFE7A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5150667"/>
              </p:ext>
            </p:extLst>
          </p:nvPr>
        </p:nvGraphicFramePr>
        <p:xfrm>
          <a:off x="1900869" y="4107009"/>
          <a:ext cx="6834104" cy="1295584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8824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02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32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541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240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4259">
                <a:tc>
                  <a:txBody>
                    <a:bodyPr/>
                    <a:lstStyle/>
                    <a:p>
                      <a:pPr algn="ctr"/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NON SO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/>
                        <a:t>POCO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ABBASTANZA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MOLTO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0251">
                <a:tc>
                  <a:txBody>
                    <a:bodyPr/>
                    <a:lstStyle/>
                    <a:p>
                      <a:r>
                        <a:rPr lang="it-IT" sz="1400" dirty="0"/>
                        <a:t>PRIMARIA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0251">
                <a:tc>
                  <a:txBody>
                    <a:bodyPr/>
                    <a:lstStyle/>
                    <a:p>
                      <a:r>
                        <a:rPr lang="it-IT" sz="1400" baseline="0" dirty="0"/>
                        <a:t>SECONDARIA</a:t>
                      </a:r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1725">
                <a:tc>
                  <a:txBody>
                    <a:bodyPr/>
                    <a:lstStyle/>
                    <a:p>
                      <a:r>
                        <a:rPr lang="it-IT" sz="1400" dirty="0"/>
                        <a:t>TOTALE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67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CasellaDiTesto 3">
            <a:extLst>
              <a:ext uri="{FF2B5EF4-FFF2-40B4-BE49-F238E27FC236}">
                <a16:creationId xmlns:a16="http://schemas.microsoft.com/office/drawing/2014/main" id="{E743EE72-AB23-14FB-9DAC-F7610DBCA5BD}"/>
              </a:ext>
            </a:extLst>
          </p:cNvPr>
          <p:cNvSpPr txBox="1"/>
          <p:nvPr/>
        </p:nvSpPr>
        <p:spPr>
          <a:xfrm>
            <a:off x="1773460" y="6400075"/>
            <a:ext cx="77221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b="1" dirty="0">
                <a:solidFill>
                  <a:schemeClr val="accent1"/>
                </a:solidFill>
              </a:rPr>
              <a:t>Il 73,7% delle famiglie è soddisfatto della chiarezza del sito web</a:t>
            </a:r>
          </a:p>
        </p:txBody>
      </p:sp>
    </p:spTree>
    <p:extLst>
      <p:ext uri="{BB962C8B-B14F-4D97-AF65-F5344CB8AC3E}">
        <p14:creationId xmlns:p14="http://schemas.microsoft.com/office/powerpoint/2010/main" val="40220816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F447B383-457D-45A4-B0E1-8395859E05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12"/>
          <a:stretch/>
        </p:blipFill>
        <p:spPr>
          <a:xfrm>
            <a:off x="7115175" y="0"/>
            <a:ext cx="2028825" cy="273269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8FBECF90-EEC9-484E-A874-4BA8D3CD215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r="57971" b="15061"/>
          <a:stretch/>
        </p:blipFill>
        <p:spPr>
          <a:xfrm>
            <a:off x="0" y="-1"/>
            <a:ext cx="2525783" cy="6858001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6265ED1A-6555-4A6B-A9ED-E166FA96E0E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320133" y="166088"/>
            <a:ext cx="906654" cy="467951"/>
          </a:xfrm>
          <a:prstGeom prst="rect">
            <a:avLst/>
          </a:prstGeom>
        </p:spPr>
      </p:pic>
      <p:sp>
        <p:nvSpPr>
          <p:cNvPr id="13" name="Rectangle 8">
            <a:extLst>
              <a:ext uri="{FF2B5EF4-FFF2-40B4-BE49-F238E27FC236}">
                <a16:creationId xmlns:a16="http://schemas.microsoft.com/office/drawing/2014/main" id="{ECD2B76A-42A5-41EF-9012-24F7B2CD9C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9454" y="29796"/>
            <a:ext cx="6536908" cy="523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QUALITA’ DELLA SCUOLA E DELL’OFFERTA FORMATIVA - GENITORI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57453C74-B7DE-4312-AB52-6D66C4314301}"/>
              </a:ext>
            </a:extLst>
          </p:cNvPr>
          <p:cNvSpPr/>
          <p:nvPr/>
        </p:nvSpPr>
        <p:spPr>
          <a:xfrm>
            <a:off x="2529455" y="557925"/>
            <a:ext cx="6614546" cy="88460"/>
          </a:xfrm>
          <a:prstGeom prst="rect">
            <a:avLst/>
          </a:prstGeom>
          <a:solidFill>
            <a:srgbClr val="88B6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E01F958A-3CEB-4D84-855B-89A4EB809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0961-C9E3-438A-B7ED-5C9BA87F7411}" type="slidenum">
              <a:rPr lang="it-IT" smtClean="0"/>
              <a:t>4</a:t>
            </a:fld>
            <a:endParaRPr lang="it-IT"/>
          </a:p>
        </p:txBody>
      </p:sp>
      <p:graphicFrame>
        <p:nvGraphicFramePr>
          <p:cNvPr id="12" name="Segnaposto contenuto 4">
            <a:extLst>
              <a:ext uri="{FF2B5EF4-FFF2-40B4-BE49-F238E27FC236}">
                <a16:creationId xmlns:a16="http://schemas.microsoft.com/office/drawing/2014/main" id="{6F79ED42-B7C2-4063-9CCC-598E28D9C77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86386273"/>
              </p:ext>
            </p:extLst>
          </p:nvPr>
        </p:nvGraphicFramePr>
        <p:xfrm>
          <a:off x="1931347" y="4183829"/>
          <a:ext cx="6836665" cy="1356756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7880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47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93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45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800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39189"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/>
                        <a:t>NON SO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/>
                        <a:t>POCO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/>
                        <a:t>ABBASTANZA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/>
                        <a:t>MOLTO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89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PRIMARIA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89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SECONDARIA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9189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TOTALE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74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A3BEA63F-DDD6-0CA8-B515-26F2598AD375}"/>
              </a:ext>
            </a:extLst>
          </p:cNvPr>
          <p:cNvSpPr txBox="1"/>
          <p:nvPr/>
        </p:nvSpPr>
        <p:spPr>
          <a:xfrm>
            <a:off x="1773460" y="6110230"/>
            <a:ext cx="77221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b="1" dirty="0">
                <a:solidFill>
                  <a:schemeClr val="accent1"/>
                </a:solidFill>
              </a:rPr>
              <a:t>Il 90% delle famiglie è soddisfatto delle attività curricolari</a:t>
            </a:r>
          </a:p>
        </p:txBody>
      </p:sp>
      <p:pic>
        <p:nvPicPr>
          <p:cNvPr id="1026" name="Picture 2" descr="Grafico delle risposte di Moduli. Titolo della domanda: 2) E&amp;apos; soddisfatto/a di come la scuola ha progettato e organizzato le attività quotidiane curricolari?. Numero di risposte: 127 risposte.">
            <a:extLst>
              <a:ext uri="{FF2B5EF4-FFF2-40B4-BE49-F238E27FC236}">
                <a16:creationId xmlns:a16="http://schemas.microsoft.com/office/drawing/2014/main" id="{72C1CD98-37D9-CB97-0405-B7E43FDFF6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0925" y="913500"/>
            <a:ext cx="6517507" cy="3098079"/>
          </a:xfrm>
          <a:prstGeom prst="rect">
            <a:avLst/>
          </a:prstGeom>
          <a:noFill/>
          <a:ln>
            <a:solidFill>
              <a:srgbClr val="19428A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92575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F447B383-457D-45A4-B0E1-8395859E05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12"/>
          <a:stretch/>
        </p:blipFill>
        <p:spPr>
          <a:xfrm>
            <a:off x="7115175" y="0"/>
            <a:ext cx="2028825" cy="273269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8FBECF90-EEC9-484E-A874-4BA8D3CD215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r="57971" b="15061"/>
          <a:stretch/>
        </p:blipFill>
        <p:spPr>
          <a:xfrm>
            <a:off x="0" y="-1"/>
            <a:ext cx="2525783" cy="6858001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6265ED1A-6555-4A6B-A9ED-E166FA96E0E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320133" y="166088"/>
            <a:ext cx="906654" cy="467951"/>
          </a:xfrm>
          <a:prstGeom prst="rect">
            <a:avLst/>
          </a:prstGeom>
        </p:spPr>
      </p:pic>
      <p:sp>
        <p:nvSpPr>
          <p:cNvPr id="13" name="Rectangle 8">
            <a:extLst>
              <a:ext uri="{FF2B5EF4-FFF2-40B4-BE49-F238E27FC236}">
                <a16:creationId xmlns:a16="http://schemas.microsoft.com/office/drawing/2014/main" id="{ECD2B76A-42A5-41EF-9012-24F7B2CD9C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9454" y="29796"/>
            <a:ext cx="6536908" cy="523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QUALITA’ DELLA SCUOLA E DELL’OFFERTA FORMATIVA - GENITORI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57453C74-B7DE-4312-AB52-6D66C4314301}"/>
              </a:ext>
            </a:extLst>
          </p:cNvPr>
          <p:cNvSpPr/>
          <p:nvPr/>
        </p:nvSpPr>
        <p:spPr>
          <a:xfrm>
            <a:off x="2529455" y="557925"/>
            <a:ext cx="6614546" cy="88460"/>
          </a:xfrm>
          <a:prstGeom prst="rect">
            <a:avLst/>
          </a:prstGeom>
          <a:solidFill>
            <a:srgbClr val="88B6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E01F958A-3CEB-4D84-855B-89A4EB809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0961-C9E3-438A-B7ED-5C9BA87F7411}" type="slidenum">
              <a:rPr lang="it-IT" smtClean="0"/>
              <a:t>5</a:t>
            </a:fld>
            <a:endParaRPr lang="it-IT"/>
          </a:p>
        </p:txBody>
      </p:sp>
      <p:graphicFrame>
        <p:nvGraphicFramePr>
          <p:cNvPr id="11" name="Segnaposto contenuto 4">
            <a:extLst>
              <a:ext uri="{FF2B5EF4-FFF2-40B4-BE49-F238E27FC236}">
                <a16:creationId xmlns:a16="http://schemas.microsoft.com/office/drawing/2014/main" id="{240E1212-8A29-4BD7-972E-61CDDC4852E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08712530"/>
              </p:ext>
            </p:extLst>
          </p:nvPr>
        </p:nvGraphicFramePr>
        <p:xfrm>
          <a:off x="2039905" y="4472424"/>
          <a:ext cx="6475445" cy="1272634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8121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8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78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65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9008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8234"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/>
                        <a:t>NON SO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/>
                        <a:t>POCO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ABBASTANZA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/>
                        <a:t>MOLTO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1291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PRIMARIA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7115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 SECONDARIA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6806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TOTALE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65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2DEFE768-0AFD-4FFE-71D5-3B48F2F91FDC}"/>
              </a:ext>
            </a:extLst>
          </p:cNvPr>
          <p:cNvSpPr txBox="1"/>
          <p:nvPr/>
        </p:nvSpPr>
        <p:spPr>
          <a:xfrm>
            <a:off x="251927" y="6108026"/>
            <a:ext cx="929827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b="1" dirty="0">
                <a:solidFill>
                  <a:schemeClr val="accent1"/>
                </a:solidFill>
              </a:rPr>
              <a:t>L’81% delle famiglie è soddisfatto dell’offerta formativa extracurricolare</a:t>
            </a:r>
          </a:p>
        </p:txBody>
      </p:sp>
      <p:pic>
        <p:nvPicPr>
          <p:cNvPr id="2050" name="Picture 2" descr="Grafico delle risposte di Moduli. Titolo della domanda: 3) E&amp;apos; soddisfatto/a di come la scuola ha progettato e organizzato l&amp;apos;offerta formativa extracurricolare?. Numero di risposte: 127 risposte.">
            <a:extLst>
              <a:ext uri="{FF2B5EF4-FFF2-40B4-BE49-F238E27FC236}">
                <a16:creationId xmlns:a16="http://schemas.microsoft.com/office/drawing/2014/main" id="{5B9F54DC-0948-AE98-559A-DF4AF163D9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5841" y="808142"/>
            <a:ext cx="6917213" cy="3515049"/>
          </a:xfrm>
          <a:prstGeom prst="rect">
            <a:avLst/>
          </a:prstGeom>
          <a:noFill/>
          <a:ln>
            <a:solidFill>
              <a:srgbClr val="19428A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47905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F447B383-457D-45A4-B0E1-8395859E05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12"/>
          <a:stretch/>
        </p:blipFill>
        <p:spPr>
          <a:xfrm>
            <a:off x="7115175" y="0"/>
            <a:ext cx="2028825" cy="273269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8FBECF90-EEC9-484E-A874-4BA8D3CD215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r="57971" b="15061"/>
          <a:stretch/>
        </p:blipFill>
        <p:spPr>
          <a:xfrm>
            <a:off x="0" y="-1"/>
            <a:ext cx="2525783" cy="6858001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6265ED1A-6555-4A6B-A9ED-E166FA96E0E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320133" y="166088"/>
            <a:ext cx="906654" cy="467951"/>
          </a:xfrm>
          <a:prstGeom prst="rect">
            <a:avLst/>
          </a:prstGeom>
        </p:spPr>
      </p:pic>
      <p:sp>
        <p:nvSpPr>
          <p:cNvPr id="13" name="Rectangle 8">
            <a:extLst>
              <a:ext uri="{FF2B5EF4-FFF2-40B4-BE49-F238E27FC236}">
                <a16:creationId xmlns:a16="http://schemas.microsoft.com/office/drawing/2014/main" id="{ECD2B76A-42A5-41EF-9012-24F7B2CD9C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9454" y="29796"/>
            <a:ext cx="6536908" cy="523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QUALITA’ DELLA SCUOLA E DELL’OFFERTA FORMATIVA - GENITORI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57453C74-B7DE-4312-AB52-6D66C4314301}"/>
              </a:ext>
            </a:extLst>
          </p:cNvPr>
          <p:cNvSpPr/>
          <p:nvPr/>
        </p:nvSpPr>
        <p:spPr>
          <a:xfrm>
            <a:off x="2529455" y="557925"/>
            <a:ext cx="6614546" cy="88460"/>
          </a:xfrm>
          <a:prstGeom prst="rect">
            <a:avLst/>
          </a:prstGeom>
          <a:solidFill>
            <a:srgbClr val="88B6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E01F958A-3CEB-4D84-855B-89A4EB809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0961-C9E3-438A-B7ED-5C9BA87F7411}" type="slidenum">
              <a:rPr lang="it-IT" smtClean="0"/>
              <a:t>6</a:t>
            </a:fld>
            <a:endParaRPr lang="it-IT"/>
          </a:p>
        </p:txBody>
      </p:sp>
      <p:graphicFrame>
        <p:nvGraphicFramePr>
          <p:cNvPr id="11" name="Segnaposto contenuto 4">
            <a:extLst>
              <a:ext uri="{FF2B5EF4-FFF2-40B4-BE49-F238E27FC236}">
                <a16:creationId xmlns:a16="http://schemas.microsoft.com/office/drawing/2014/main" id="{240E1212-8A29-4BD7-972E-61CDDC4852E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48785"/>
              </p:ext>
            </p:extLst>
          </p:nvPr>
        </p:nvGraphicFramePr>
        <p:xfrm>
          <a:off x="2058104" y="4354950"/>
          <a:ext cx="6475445" cy="1272634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8121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8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78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65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9008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8234"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/>
                        <a:t>NON SO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/>
                        <a:t>POCO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ABBASTANZA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/>
                        <a:t>MOLTO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1291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PRIMARIA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67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7115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 SECONDARIA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6806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TOTALE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90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2DEFE768-0AFD-4FFE-71D5-3B48F2F91FDC}"/>
              </a:ext>
            </a:extLst>
          </p:cNvPr>
          <p:cNvSpPr txBox="1"/>
          <p:nvPr/>
        </p:nvSpPr>
        <p:spPr>
          <a:xfrm>
            <a:off x="171342" y="6153315"/>
            <a:ext cx="929827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b="1" dirty="0">
                <a:solidFill>
                  <a:schemeClr val="accent1"/>
                </a:solidFill>
              </a:rPr>
              <a:t>Il 94% delle famiglie è soddisfatto del coinvolgimento delle attività proposte</a:t>
            </a:r>
          </a:p>
        </p:txBody>
      </p:sp>
      <p:pic>
        <p:nvPicPr>
          <p:cNvPr id="3074" name="Picture 2" descr="Grafico delle risposte di Moduli. Titolo della domanda: 4) Ritiene che i docenti abbiano proposto attività coinvolgenti e abbiano instaurato relazioni positive con gli studenti?. Numero di risposte: 127 risposte.">
            <a:extLst>
              <a:ext uri="{FF2B5EF4-FFF2-40B4-BE49-F238E27FC236}">
                <a16:creationId xmlns:a16="http://schemas.microsoft.com/office/drawing/2014/main" id="{35B6C1CB-6B47-5B54-7B40-9CA01357BC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8554" y="865777"/>
            <a:ext cx="6614546" cy="3361246"/>
          </a:xfrm>
          <a:prstGeom prst="rect">
            <a:avLst/>
          </a:prstGeom>
          <a:noFill/>
          <a:ln>
            <a:solidFill>
              <a:srgbClr val="19428A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22766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F447B383-457D-45A4-B0E1-8395859E05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12"/>
          <a:stretch/>
        </p:blipFill>
        <p:spPr>
          <a:xfrm>
            <a:off x="7115175" y="0"/>
            <a:ext cx="2028825" cy="273269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8FBECF90-EEC9-484E-A874-4BA8D3CD215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r="57971" b="15061"/>
          <a:stretch/>
        </p:blipFill>
        <p:spPr>
          <a:xfrm>
            <a:off x="0" y="-1"/>
            <a:ext cx="2525783" cy="6858001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6265ED1A-6555-4A6B-A9ED-E166FA96E0E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320133" y="166088"/>
            <a:ext cx="906654" cy="467951"/>
          </a:xfrm>
          <a:prstGeom prst="rect">
            <a:avLst/>
          </a:prstGeom>
        </p:spPr>
      </p:pic>
      <p:sp>
        <p:nvSpPr>
          <p:cNvPr id="13" name="Rectangle 8">
            <a:extLst>
              <a:ext uri="{FF2B5EF4-FFF2-40B4-BE49-F238E27FC236}">
                <a16:creationId xmlns:a16="http://schemas.microsoft.com/office/drawing/2014/main" id="{ECD2B76A-42A5-41EF-9012-24F7B2CD9C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9454" y="29796"/>
            <a:ext cx="6536908" cy="523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QUALITA’ DELLA SCUOLA E DELL’OFFERTA FORMATIVA - GENITORI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57453C74-B7DE-4312-AB52-6D66C4314301}"/>
              </a:ext>
            </a:extLst>
          </p:cNvPr>
          <p:cNvSpPr/>
          <p:nvPr/>
        </p:nvSpPr>
        <p:spPr>
          <a:xfrm>
            <a:off x="2529455" y="557925"/>
            <a:ext cx="6614546" cy="88460"/>
          </a:xfrm>
          <a:prstGeom prst="rect">
            <a:avLst/>
          </a:prstGeom>
          <a:solidFill>
            <a:srgbClr val="88B6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E01F958A-3CEB-4D84-855B-89A4EB809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0961-C9E3-438A-B7ED-5C9BA87F7411}" type="slidenum">
              <a:rPr lang="it-IT" smtClean="0"/>
              <a:t>7</a:t>
            </a:fld>
            <a:endParaRPr lang="it-IT"/>
          </a:p>
        </p:txBody>
      </p:sp>
      <p:graphicFrame>
        <p:nvGraphicFramePr>
          <p:cNvPr id="12" name="Segnaposto contenuto 4">
            <a:extLst>
              <a:ext uri="{FF2B5EF4-FFF2-40B4-BE49-F238E27FC236}">
                <a16:creationId xmlns:a16="http://schemas.microsoft.com/office/drawing/2014/main" id="{A8D039F6-1A8D-4F06-91D5-36A17C92C0A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2693592"/>
              </p:ext>
            </p:extLst>
          </p:nvPr>
        </p:nvGraphicFramePr>
        <p:xfrm>
          <a:off x="1632784" y="4420824"/>
          <a:ext cx="6966367" cy="1219200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6740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63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54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478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7272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60507"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/>
                        <a:t>NON SO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/>
                        <a:t>POCO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ABBASTANZA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/>
                        <a:t>MOLTO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2674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PRIMARIA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2674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SECONDARIA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3874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TOTALE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67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9DF9724D-137D-8C6E-FBDF-60D04C7A44FC}"/>
              </a:ext>
            </a:extLst>
          </p:cNvPr>
          <p:cNvSpPr txBox="1"/>
          <p:nvPr/>
        </p:nvSpPr>
        <p:spPr>
          <a:xfrm>
            <a:off x="628650" y="6243878"/>
            <a:ext cx="93564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chemeClr val="accent1"/>
                </a:solidFill>
              </a:rPr>
              <a:t>L’85% delle famiglie è soddisfatto degli strumenti, dei materiali e degli spazi</a:t>
            </a:r>
          </a:p>
        </p:txBody>
      </p:sp>
      <p:pic>
        <p:nvPicPr>
          <p:cNvPr id="4098" name="Picture 2" descr="Grafico delle risposte di Moduli. Titolo della domanda: 5) Considera adeguati gli strumenti, i materiali e gli spazi che la scuola ha messo a disposizione?. Numero di risposte: 127 risposte.">
            <a:extLst>
              <a:ext uri="{FF2B5EF4-FFF2-40B4-BE49-F238E27FC236}">
                <a16:creationId xmlns:a16="http://schemas.microsoft.com/office/drawing/2014/main" id="{A038767E-3649-F3C5-3BD8-98461F93DD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7588" y="956658"/>
            <a:ext cx="6658526" cy="3165112"/>
          </a:xfrm>
          <a:prstGeom prst="rect">
            <a:avLst/>
          </a:prstGeom>
          <a:noFill/>
          <a:ln>
            <a:solidFill>
              <a:srgbClr val="19428A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31454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F447B383-457D-45A4-B0E1-8395859E05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12"/>
          <a:stretch/>
        </p:blipFill>
        <p:spPr>
          <a:xfrm>
            <a:off x="7115175" y="0"/>
            <a:ext cx="2028825" cy="273269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8FBECF90-EEC9-484E-A874-4BA8D3CD215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r="57971" b="15061"/>
          <a:stretch/>
        </p:blipFill>
        <p:spPr>
          <a:xfrm>
            <a:off x="17031" y="-35253"/>
            <a:ext cx="2525783" cy="6858001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6265ED1A-6555-4A6B-A9ED-E166FA96E0E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320133" y="166088"/>
            <a:ext cx="906654" cy="467951"/>
          </a:xfrm>
          <a:prstGeom prst="rect">
            <a:avLst/>
          </a:prstGeom>
        </p:spPr>
      </p:pic>
      <p:sp>
        <p:nvSpPr>
          <p:cNvPr id="13" name="Rectangle 8">
            <a:extLst>
              <a:ext uri="{FF2B5EF4-FFF2-40B4-BE49-F238E27FC236}">
                <a16:creationId xmlns:a16="http://schemas.microsoft.com/office/drawing/2014/main" id="{ECD2B76A-42A5-41EF-9012-24F7B2CD9C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9454" y="29796"/>
            <a:ext cx="6536908" cy="523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QUALITA’ DELLA SCUOLA E DELL’OFFERTA FORMATIVA - GENITORI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57453C74-B7DE-4312-AB52-6D66C4314301}"/>
              </a:ext>
            </a:extLst>
          </p:cNvPr>
          <p:cNvSpPr/>
          <p:nvPr/>
        </p:nvSpPr>
        <p:spPr>
          <a:xfrm>
            <a:off x="2529455" y="557925"/>
            <a:ext cx="6614546" cy="88460"/>
          </a:xfrm>
          <a:prstGeom prst="rect">
            <a:avLst/>
          </a:prstGeom>
          <a:solidFill>
            <a:srgbClr val="88B6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E01F958A-3CEB-4D84-855B-89A4EB809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0961-C9E3-438A-B7ED-5C9BA87F7411}" type="slidenum">
              <a:rPr lang="it-IT" smtClean="0"/>
              <a:t>8</a:t>
            </a:fld>
            <a:endParaRPr lang="it-IT"/>
          </a:p>
        </p:txBody>
      </p:sp>
      <p:graphicFrame>
        <p:nvGraphicFramePr>
          <p:cNvPr id="16" name="Segnaposto contenuto 4">
            <a:extLst>
              <a:ext uri="{FF2B5EF4-FFF2-40B4-BE49-F238E27FC236}">
                <a16:creationId xmlns:a16="http://schemas.microsoft.com/office/drawing/2014/main" id="{202D7A50-E7A0-479F-B574-90BD9CD06F8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1303032"/>
              </p:ext>
            </p:extLst>
          </p:nvPr>
        </p:nvGraphicFramePr>
        <p:xfrm>
          <a:off x="1279922" y="4143006"/>
          <a:ext cx="6959008" cy="1511174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6722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50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3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238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714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6187"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/>
                        <a:t>NON SO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/>
                        <a:t>POCO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ABBASTANZA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/>
                        <a:t>MOLTO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0321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 PRIMARIA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019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SECONDARIA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4474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TOTALE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69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C167BF8A-1F46-C33B-49D7-50EDC7B8E10E}"/>
              </a:ext>
            </a:extLst>
          </p:cNvPr>
          <p:cNvSpPr txBox="1"/>
          <p:nvPr/>
        </p:nvSpPr>
        <p:spPr>
          <a:xfrm>
            <a:off x="1320133" y="6236706"/>
            <a:ext cx="743708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b="1" dirty="0">
                <a:solidFill>
                  <a:schemeClr val="accent1"/>
                </a:solidFill>
              </a:rPr>
              <a:t>Il 90% delle famiglie è soddisfatto dei criteri di valutazione</a:t>
            </a:r>
          </a:p>
        </p:txBody>
      </p:sp>
      <p:pic>
        <p:nvPicPr>
          <p:cNvPr id="5122" name="Picture 2" descr="Grafico delle risposte di Moduli. Titolo della domanda: 6) Pensa che i criteri di valutazione impiegati nelle verifiche siano chiari, trasparenti e condivisi?. Numero di risposte: 127 risposte.">
            <a:extLst>
              <a:ext uri="{FF2B5EF4-FFF2-40B4-BE49-F238E27FC236}">
                <a16:creationId xmlns:a16="http://schemas.microsoft.com/office/drawing/2014/main" id="{E08E4532-96CF-2BB9-D09E-3F7D10E937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4123" y="902978"/>
            <a:ext cx="6561227" cy="3118861"/>
          </a:xfrm>
          <a:prstGeom prst="rect">
            <a:avLst/>
          </a:prstGeom>
          <a:noFill/>
          <a:ln>
            <a:solidFill>
              <a:srgbClr val="19428A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54200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F447B383-457D-45A4-B0E1-8395859E05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12"/>
          <a:stretch/>
        </p:blipFill>
        <p:spPr>
          <a:xfrm>
            <a:off x="7115175" y="0"/>
            <a:ext cx="2028825" cy="273269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8FBECF90-EEC9-484E-A874-4BA8D3CD215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r="57971" b="15061"/>
          <a:stretch/>
        </p:blipFill>
        <p:spPr>
          <a:xfrm>
            <a:off x="-19420" y="0"/>
            <a:ext cx="2320379" cy="6930302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6265ED1A-6555-4A6B-A9ED-E166FA96E0E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320133" y="166088"/>
            <a:ext cx="906654" cy="467951"/>
          </a:xfrm>
          <a:prstGeom prst="rect">
            <a:avLst/>
          </a:prstGeom>
        </p:spPr>
      </p:pic>
      <p:sp>
        <p:nvSpPr>
          <p:cNvPr id="13" name="Rectangle 8">
            <a:extLst>
              <a:ext uri="{FF2B5EF4-FFF2-40B4-BE49-F238E27FC236}">
                <a16:creationId xmlns:a16="http://schemas.microsoft.com/office/drawing/2014/main" id="{ECD2B76A-42A5-41EF-9012-24F7B2CD9C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9454" y="29796"/>
            <a:ext cx="6536908" cy="523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QUALITA’ DELLA SCUOLA E DELL’OFFERTA FORMATIVA - GENITORI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57453C74-B7DE-4312-AB52-6D66C4314301}"/>
              </a:ext>
            </a:extLst>
          </p:cNvPr>
          <p:cNvSpPr/>
          <p:nvPr/>
        </p:nvSpPr>
        <p:spPr>
          <a:xfrm>
            <a:off x="2529455" y="557925"/>
            <a:ext cx="6614546" cy="88460"/>
          </a:xfrm>
          <a:prstGeom prst="rect">
            <a:avLst/>
          </a:prstGeom>
          <a:solidFill>
            <a:srgbClr val="88B6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E01F958A-3CEB-4D84-855B-89A4EB809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0961-C9E3-438A-B7ED-5C9BA87F7411}" type="slidenum">
              <a:rPr lang="it-IT" smtClean="0"/>
              <a:t>9</a:t>
            </a:fld>
            <a:endParaRPr lang="it-IT"/>
          </a:p>
        </p:txBody>
      </p:sp>
      <p:graphicFrame>
        <p:nvGraphicFramePr>
          <p:cNvPr id="12" name="Segnaposto contenuto 4">
            <a:extLst>
              <a:ext uri="{FF2B5EF4-FFF2-40B4-BE49-F238E27FC236}">
                <a16:creationId xmlns:a16="http://schemas.microsoft.com/office/drawing/2014/main" id="{F7509E3C-D6CF-48DC-933D-ED42F5E8BBC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9603282"/>
              </p:ext>
            </p:extLst>
          </p:nvPr>
        </p:nvGraphicFramePr>
        <p:xfrm>
          <a:off x="1773460" y="4148154"/>
          <a:ext cx="6889077" cy="1258459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6554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34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68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436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597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44059"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/>
                        <a:t>NON SO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/>
                        <a:t>POCO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ABBASTANZA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/>
                        <a:t>MOLTO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1784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PRIMARIA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0139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SECONDARIA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1484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TOTALE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66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33896C2E-16D5-F0E6-EC83-1A8FA2FA51CD}"/>
              </a:ext>
            </a:extLst>
          </p:cNvPr>
          <p:cNvSpPr txBox="1"/>
          <p:nvPr/>
        </p:nvSpPr>
        <p:spPr>
          <a:xfrm>
            <a:off x="628650" y="5958791"/>
            <a:ext cx="86238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b="1" dirty="0">
                <a:solidFill>
                  <a:schemeClr val="accent1"/>
                </a:solidFill>
              </a:rPr>
              <a:t>L’81,1% delle famiglie è soddisfatta della tempestività delle valutazioni</a:t>
            </a:r>
          </a:p>
        </p:txBody>
      </p:sp>
      <p:pic>
        <p:nvPicPr>
          <p:cNvPr id="6146" name="Picture 2" descr="Grafico delle risposte di Moduli. Titolo della domanda: 7) Ritiene che i risultati delle valutazioni siano comunicati tempestivamente?. Numero di risposte: 127 risposte.">
            <a:extLst>
              <a:ext uri="{FF2B5EF4-FFF2-40B4-BE49-F238E27FC236}">
                <a16:creationId xmlns:a16="http://schemas.microsoft.com/office/drawing/2014/main" id="{EB839E8D-A74A-4F87-CEB1-CD3AFA01FF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5629" y="920676"/>
            <a:ext cx="6536908" cy="3107301"/>
          </a:xfrm>
          <a:prstGeom prst="rect">
            <a:avLst/>
          </a:prstGeom>
          <a:noFill/>
          <a:ln>
            <a:solidFill>
              <a:srgbClr val="19428A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124562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558</Words>
  <Application>Microsoft Office PowerPoint</Application>
  <PresentationFormat>Presentazione su schermo (4:3)</PresentationFormat>
  <Paragraphs>277</Paragraphs>
  <Slides>14</Slides>
  <Notes>14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20" baseType="lpstr">
      <vt:lpstr>Arial</vt:lpstr>
      <vt:lpstr>Arial Black</vt:lpstr>
      <vt:lpstr>Calibri</vt:lpstr>
      <vt:lpstr>Calibri Light</vt:lpstr>
      <vt:lpstr>Century Gothic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Picentia</dc:creator>
  <cp:lastModifiedBy>Angela De Martino</cp:lastModifiedBy>
  <cp:revision>467</cp:revision>
  <dcterms:created xsi:type="dcterms:W3CDTF">2020-01-09T12:50:28Z</dcterms:created>
  <dcterms:modified xsi:type="dcterms:W3CDTF">2025-06-19T16:34:59Z</dcterms:modified>
</cp:coreProperties>
</file>