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76" r:id="rId1"/>
  </p:sldMasterIdLst>
  <p:notesMasterIdLst>
    <p:notesMasterId r:id="rId17"/>
  </p:notesMasterIdLst>
  <p:handoutMasterIdLst>
    <p:handoutMasterId r:id="rId18"/>
  </p:handoutMasterIdLst>
  <p:sldIdLst>
    <p:sldId id="288" r:id="rId2"/>
    <p:sldId id="286" r:id="rId3"/>
    <p:sldId id="306" r:id="rId4"/>
    <p:sldId id="307" r:id="rId5"/>
    <p:sldId id="304" r:id="rId6"/>
    <p:sldId id="308" r:id="rId7"/>
    <p:sldId id="305" r:id="rId8"/>
    <p:sldId id="309" r:id="rId9"/>
    <p:sldId id="300" r:id="rId10"/>
    <p:sldId id="310" r:id="rId11"/>
    <p:sldId id="295" r:id="rId12"/>
    <p:sldId id="311" r:id="rId13"/>
    <p:sldId id="291" r:id="rId14"/>
    <p:sldId id="312" r:id="rId15"/>
    <p:sldId id="29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49"/>
    <a:srgbClr val="FFDF7F"/>
    <a:srgbClr val="FFCB2B"/>
    <a:srgbClr val="FFCE38"/>
    <a:srgbClr val="F08010"/>
    <a:srgbClr val="9CC7E8"/>
    <a:srgbClr val="A9C78B"/>
    <a:srgbClr val="344529"/>
    <a:srgbClr val="FBA305"/>
    <a:srgbClr val="2E3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66471B-01B5-4309-900E-9C2C744EF0C7}" v="11" dt="2024-06-19T17:10:12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>
        <p:scale>
          <a:sx n="90" d="100"/>
          <a:sy n="90" d="100"/>
        </p:scale>
        <p:origin x="307" y="-4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64D3AD-4B2D-49BF-9F79-0F7BAD61B00F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0B2A48-C0A1-4B24-88F8-CB25F07A8DC7}" type="datetime1">
              <a:rPr lang="it-IT" smtClean="0"/>
              <a:t>19/06/2025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"/>
              <a:t>Fare clic per modificare gli stili del testo dello schema</a:t>
            </a:r>
            <a:endParaRPr lang="en-US"/>
          </a:p>
          <a:p>
            <a:pPr lvl="1" rtl="0"/>
            <a:r>
              <a:rPr lang="it"/>
              <a:t>Secondo livello</a:t>
            </a:r>
          </a:p>
          <a:p>
            <a:pPr lvl="2" rtl="0"/>
            <a:r>
              <a:rPr lang="it"/>
              <a:t>Terzo livello</a:t>
            </a:r>
          </a:p>
          <a:p>
            <a:pPr lvl="3" rtl="0"/>
            <a:r>
              <a:rPr lang="it"/>
              <a:t>Quarto livello</a:t>
            </a:r>
          </a:p>
          <a:p>
            <a:pPr lvl="4" rtl="0"/>
            <a:r>
              <a:rPr lang="it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0549DBA-C574-4F50-849A-9F4A6BDEE5BB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537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233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3927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005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2604578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5923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806AD5-C97A-4DE9-B9C3-6831F1D6535B}" type="datetime1">
              <a:rPr lang="it-IT" smtClean="0"/>
              <a:t>19/06/2025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97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6148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396842D-E6EE-4834-8AA4-CF11AD537CCA}" type="datetime1">
              <a:rPr lang="it-IT" smtClean="0"/>
              <a:t>19/06/2025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3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67723F-A602-44C9-B764-B944F73E6DE5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288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B8A4352-5540-47C5-B435-577CB5463AE8}" type="datetime1">
              <a:rPr lang="it-IT" smtClean="0"/>
              <a:t>19/06/2025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B8F94B-8AD7-4D72-B19F-8465C59AC729}" type="datetime1">
              <a:rPr lang="it-IT" smtClean="0"/>
              <a:t>19/06/2025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6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E711549-6ACE-442F-B369-D6F47498F71A}" type="datetime1">
              <a:rPr lang="it-IT" smtClean="0"/>
              <a:t>19/06/2025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663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C1BB614-B82F-4F89-9A8B-080ABA156B2E}" type="datetime1">
              <a:rPr lang="it-IT" smtClean="0"/>
              <a:t>19/06/2025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95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BD1BF27-489F-41BB-A39D-AEEE325B0BE2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6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C641A17-98BD-4D1A-A31D-C446000CF78E}" type="datetime1">
              <a:rPr lang="it-IT" smtClean="0"/>
              <a:t>19/06/2025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91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Primo piano di un logo&#10;&#10;Descrizione generata automaticamente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0" y="10"/>
            <a:ext cx="12191979" cy="685799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6945" y="2228295"/>
            <a:ext cx="5450774" cy="2961222"/>
          </a:xfrm>
          <a:solidFill>
            <a:schemeClr val="accent1"/>
          </a:solidFill>
          <a:ln>
            <a:solidFill>
              <a:schemeClr val="bg1"/>
            </a:solidFill>
          </a:ln>
        </p:spPr>
        <p:txBody>
          <a:bodyPr rtlCol="0">
            <a:normAutofit fontScale="90000"/>
          </a:bodyPr>
          <a:lstStyle/>
          <a:p>
            <a:pPr algn="ctr"/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  <a:t>QUESTIONARIO PER ALUNNI </a:t>
            </a:r>
            <a:br>
              <a:rPr lang="it-IT" sz="4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Analisi dati gradimento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Scuola Secondaria I° grado</a:t>
            </a:r>
            <a:b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it-IT" sz="2700" dirty="0">
                <a:solidFill>
                  <a:schemeClr val="tx1"/>
                </a:solidFill>
                <a:latin typeface="Century Gothic" panose="020B0502020202020204" pitchFamily="34" charset="0"/>
              </a:rPr>
              <a:t>a.s.2024/2025</a:t>
            </a:r>
            <a:br>
              <a:rPr lang="it-IT" sz="44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endParaRPr lang="it" sz="44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48D9F-AB0F-49EE-8C40-EB62F476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</a:t>
            </a:fld>
            <a:endParaRPr lang="en-US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EE6EE9-397B-4195-83C5-065D53E664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223714" y="128276"/>
            <a:ext cx="2535485" cy="130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1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5554E-9BB1-2CA2-CBEA-DD5AF2F7A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6EBF4E9-E460-62BC-D10D-D6644E31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10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AEDAB78-F127-3AC0-280B-F7EBD65FFD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7C481529-FC7F-F9FF-911C-598320F49140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4C8B477-BCC1-23DB-CC9D-CB49734A7A40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6146" name="Picture 2" descr="Grafico delle risposte di Moduli. Titolo della domanda: 4) Ritieni idonei gli strumenti, i materiali e gli spazi che la scuola ha messo a tua disposizione?. Numero di risposte: 415 risposte.">
            <a:extLst>
              <a:ext uri="{FF2B5EF4-FFF2-40B4-BE49-F238E27FC236}">
                <a16:creationId xmlns:a16="http://schemas.microsoft.com/office/drawing/2014/main" id="{51130147-29C3-9849-FBA4-33C0F3537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81" y="915378"/>
            <a:ext cx="8532612" cy="405632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6E5E630F-5211-198C-D770-FAC96E7F892B}"/>
              </a:ext>
            </a:extLst>
          </p:cNvPr>
          <p:cNvSpPr txBox="1">
            <a:spLocks/>
          </p:cNvSpPr>
          <p:nvPr/>
        </p:nvSpPr>
        <p:spPr>
          <a:xfrm>
            <a:off x="213350" y="5210176"/>
            <a:ext cx="9339309" cy="8311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soddisfazione degli strumenti, materiali e spazi 94%</a:t>
            </a:r>
            <a:endParaRPr lang="it" sz="3200" b="1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201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>
            <a:extLst>
              <a:ext uri="{FF2B5EF4-FFF2-40B4-BE49-F238E27FC236}">
                <a16:creationId xmlns:a16="http://schemas.microsoft.com/office/drawing/2014/main" id="{6D93BD75-6A52-44E8-9700-E8A418AC92EA}"/>
              </a:ext>
            </a:extLst>
          </p:cNvPr>
          <p:cNvSpPr txBox="1">
            <a:spLocks/>
          </p:cNvSpPr>
          <p:nvPr/>
        </p:nvSpPr>
        <p:spPr>
          <a:xfrm>
            <a:off x="-65307" y="257693"/>
            <a:ext cx="9339309" cy="8311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000" dirty="0">
                <a:solidFill>
                  <a:srgbClr val="344529"/>
                </a:solidFill>
              </a:rPr>
              <a:t>Grado di soddisfazione degli strumenti, materiali e spazi diviso per progetto:</a:t>
            </a:r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11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6975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SECONDARIA I°GRADO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831124" y="106532"/>
            <a:ext cx="1287459" cy="664495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D129798F-2C10-49D5-AA27-AD0BEFBC1011}"/>
              </a:ext>
            </a:extLst>
          </p:cNvPr>
          <p:cNvSpPr txBox="1">
            <a:spLocks/>
          </p:cNvSpPr>
          <p:nvPr/>
        </p:nvSpPr>
        <p:spPr>
          <a:xfrm>
            <a:off x="89973" y="6074239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graphicFrame>
        <p:nvGraphicFramePr>
          <p:cNvPr id="3" name="Tabella 8">
            <a:extLst>
              <a:ext uri="{FF2B5EF4-FFF2-40B4-BE49-F238E27FC236}">
                <a16:creationId xmlns:a16="http://schemas.microsoft.com/office/drawing/2014/main" id="{CEB954A6-58E1-CE5D-8A02-8216D314FA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587767"/>
              </p:ext>
            </p:extLst>
          </p:nvPr>
        </p:nvGraphicFramePr>
        <p:xfrm>
          <a:off x="493698" y="991253"/>
          <a:ext cx="10118150" cy="545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01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50664-F61D-A519-8191-347DDC903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E30E26A-4926-82BC-487D-2ABA5F648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12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73760CDA-7602-A4ED-09B4-9F3ED4CC38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4267059-A13D-73B3-1D7F-5919C4702F2A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762433C-374C-745C-2BCE-C724F48D89EC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9218" name="Picture 2" descr="Grafico delle risposte di Moduli. Titolo della domanda: 5) La durata del corso è stata adeguata?. Numero di risposte: 415 risposte.">
            <a:extLst>
              <a:ext uri="{FF2B5EF4-FFF2-40B4-BE49-F238E27FC236}">
                <a16:creationId xmlns:a16="http://schemas.microsoft.com/office/drawing/2014/main" id="{FCE6F6AC-E919-E5D4-13A9-AB5A700F5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7" y="723915"/>
            <a:ext cx="8562785" cy="407066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ACED43CF-3B82-44BD-067C-0D3680A63E81}"/>
              </a:ext>
            </a:extLst>
          </p:cNvPr>
          <p:cNvSpPr/>
          <p:nvPr/>
        </p:nvSpPr>
        <p:spPr>
          <a:xfrm>
            <a:off x="-1152454" y="5273153"/>
            <a:ext cx="8918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Adeguatezza della durata dei corsi 64% </a:t>
            </a:r>
            <a:endParaRPr lang="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707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13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-591394" y="25396"/>
            <a:ext cx="93427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SCUOLA SECONDARIA I° GRADO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465DC22C-1A76-4257-949C-37CF6ED63EDA}"/>
              </a:ext>
            </a:extLst>
          </p:cNvPr>
          <p:cNvSpPr/>
          <p:nvPr/>
        </p:nvSpPr>
        <p:spPr>
          <a:xfrm>
            <a:off x="-166934" y="487558"/>
            <a:ext cx="89182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Adeguatezza della durata dei corsi divisa per progetto: </a:t>
            </a:r>
            <a:endParaRPr lang="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80A09769-B067-4805-9D3C-8A343C25AB63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graphicFrame>
        <p:nvGraphicFramePr>
          <p:cNvPr id="4" name="Tabella 8">
            <a:extLst>
              <a:ext uri="{FF2B5EF4-FFF2-40B4-BE49-F238E27FC236}">
                <a16:creationId xmlns:a16="http://schemas.microsoft.com/office/drawing/2014/main" id="{D9B6B34F-0AF2-22C0-62E0-18DCCAD17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928564"/>
              </p:ext>
            </p:extLst>
          </p:nvPr>
        </p:nvGraphicFramePr>
        <p:xfrm>
          <a:off x="493698" y="991253"/>
          <a:ext cx="9342737" cy="5575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25919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63157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613696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571428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68537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SI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Avrei preferito tempi più lunghi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Avrei preferito tempi più brevi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9598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A25B-BE2D-F428-12AD-C70EA3BF4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86D9690-86E8-A2E4-9A76-D5EEA3127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14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568C4B3-2B18-0183-4C15-D6B41F9AFF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3D9A6F2F-3447-98AC-982E-A8B10987182A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ED0E4F7-30C1-D458-51C9-AFAD23CD362C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8194" name="Picture 2" descr="Grafico delle risposte di Moduli. Titolo della domanda: 6) Ti piacerebbe continuare questo corso anche il prossimo anno?. Numero di risposte: 415 risposte.">
            <a:extLst>
              <a:ext uri="{FF2B5EF4-FFF2-40B4-BE49-F238E27FC236}">
                <a16:creationId xmlns:a16="http://schemas.microsoft.com/office/drawing/2014/main" id="{202F9F7F-0DE5-DD68-742E-ABB559D2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011" y="814706"/>
            <a:ext cx="8861991" cy="421290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>
            <a:extLst>
              <a:ext uri="{FF2B5EF4-FFF2-40B4-BE49-F238E27FC236}">
                <a16:creationId xmlns:a16="http://schemas.microsoft.com/office/drawing/2014/main" id="{0F96CDF7-742A-B912-D930-CF8B2B5EBC34}"/>
              </a:ext>
            </a:extLst>
          </p:cNvPr>
          <p:cNvSpPr/>
          <p:nvPr/>
        </p:nvSpPr>
        <p:spPr>
          <a:xfrm>
            <a:off x="-194559" y="5328597"/>
            <a:ext cx="9468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Desidero continuare questi corsi il prossimo anno? 91,8%</a:t>
            </a:r>
            <a:endParaRPr lang="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5851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17614BD4-8A57-4E73-9F16-B6899A187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15</a:t>
            </a:fld>
            <a:endParaRPr lang="en-US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F854213-C13A-4D57-A41B-1A122DE54369}"/>
              </a:ext>
            </a:extLst>
          </p:cNvPr>
          <p:cNvSpPr/>
          <p:nvPr/>
        </p:nvSpPr>
        <p:spPr>
          <a:xfrm>
            <a:off x="-1" y="76196"/>
            <a:ext cx="10520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SCUOLA SECONDARIA I° GRADO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CF34D4C-11A5-4AE1-9289-1FFDF1D5567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176995" y="181382"/>
            <a:ext cx="1793244" cy="925545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C359C231-5871-4709-9DB7-F36225CE91FF}"/>
              </a:ext>
            </a:extLst>
          </p:cNvPr>
          <p:cNvSpPr/>
          <p:nvPr/>
        </p:nvSpPr>
        <p:spPr>
          <a:xfrm>
            <a:off x="474429" y="495366"/>
            <a:ext cx="94685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>
                <a:solidFill>
                  <a:schemeClr val="accent6">
                    <a:lumMod val="50000"/>
                  </a:schemeClr>
                </a:solidFill>
              </a:rPr>
              <a:t> Ti piacerebbe continuare questo corso il prossimo anno? 94,8% Sì</a:t>
            </a:r>
            <a:endParaRPr lang="it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9A242FC8-CD5B-4744-8157-75FF550EC7C1}"/>
              </a:ext>
            </a:extLst>
          </p:cNvPr>
          <p:cNvSpPr txBox="1">
            <a:spLocks/>
          </p:cNvSpPr>
          <p:nvPr/>
        </p:nvSpPr>
        <p:spPr>
          <a:xfrm>
            <a:off x="591506" y="5638026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800" b="1" dirty="0">
              <a:solidFill>
                <a:srgbClr val="344529"/>
              </a:solidFill>
            </a:endParaRPr>
          </a:p>
        </p:txBody>
      </p:sp>
      <p:graphicFrame>
        <p:nvGraphicFramePr>
          <p:cNvPr id="4" name="Tabella 8">
            <a:extLst>
              <a:ext uri="{FF2B5EF4-FFF2-40B4-BE49-F238E27FC236}">
                <a16:creationId xmlns:a16="http://schemas.microsoft.com/office/drawing/2014/main" id="{2E8AF858-0551-3241-2729-4D3BA21093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98286"/>
              </p:ext>
            </p:extLst>
          </p:nvPr>
        </p:nvGraphicFramePr>
        <p:xfrm>
          <a:off x="940738" y="1047958"/>
          <a:ext cx="6851982" cy="545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8684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636311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740989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395998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SI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49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  <a:endParaRPr lang="it-IT" sz="16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6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22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685" y="791444"/>
            <a:ext cx="8613361" cy="5722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/>
            <a:r>
              <a:rPr lang="en-US" sz="2800" b="1" dirty="0" err="1"/>
              <a:t>Totale</a:t>
            </a:r>
            <a:r>
              <a:rPr lang="en-US" sz="2800" b="1" dirty="0"/>
              <a:t> </a:t>
            </a:r>
            <a:r>
              <a:rPr lang="en-US" sz="2800" b="1" dirty="0" err="1"/>
              <a:t>risposte</a:t>
            </a:r>
            <a:r>
              <a:rPr lang="en-US" sz="2800" b="1" dirty="0"/>
              <a:t> raccolte:415 </a:t>
            </a:r>
            <a:r>
              <a:rPr lang="en-US" sz="2800" b="1" dirty="0" err="1"/>
              <a:t>su</a:t>
            </a:r>
            <a:r>
              <a:rPr lang="en-US" sz="2800" b="1" dirty="0"/>
              <a:t> 424(98%)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34B7E4EF-A1BD-40F4-AB7B-04F084DD991D}" type="slidenum">
              <a:rPr lang="en-US" smtClean="0"/>
              <a:pPr defTabSz="914400">
                <a:spcAft>
                  <a:spcPts val="600"/>
                </a:spcAft>
              </a:pPr>
              <a:t>2</a:t>
            </a:fld>
            <a:endParaRPr lang="en-US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0FDE66F6-12C1-EFF8-3931-9CC5EFEAF4CD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1026" name="Picture 2" descr="Grafico delle risposte di Moduli. Titolo della domanda: Titolo del progetto. Numero di risposte: 415 risposte.">
            <a:extLst>
              <a:ext uri="{FF2B5EF4-FFF2-40B4-BE49-F238E27FC236}">
                <a16:creationId xmlns:a16="http://schemas.microsoft.com/office/drawing/2014/main" id="{95A0CBA3-246B-84FA-A0B4-CBF4D3B3DE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46"/>
          <a:stretch>
            <a:fillRect/>
          </a:stretch>
        </p:blipFill>
        <p:spPr bwMode="auto">
          <a:xfrm>
            <a:off x="2419568" y="1548133"/>
            <a:ext cx="4703464" cy="348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69475CE-7AA0-F59F-1FA6-BD0D51C4E6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166" y="2499051"/>
            <a:ext cx="2629267" cy="331516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CCC1D6A-92E9-0F92-F863-8E0425C87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3095" y="2564795"/>
            <a:ext cx="2591162" cy="3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21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389139-7CD8-4F7F-9A31-A6CDAD756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260" y="445826"/>
            <a:ext cx="7921470" cy="533908"/>
          </a:xfr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chemeClr val="bg1"/>
                </a:solidFill>
              </a:rPr>
              <a:t>Numero risposte pervenute per ogni progetto: </a:t>
            </a:r>
          </a:p>
        </p:txBody>
      </p:sp>
      <p:sp>
        <p:nvSpPr>
          <p:cNvPr id="18" name="Segnaposto numero diapositiva 17">
            <a:extLst>
              <a:ext uri="{FF2B5EF4-FFF2-40B4-BE49-F238E27FC236}">
                <a16:creationId xmlns:a16="http://schemas.microsoft.com/office/drawing/2014/main" id="{9F219EE6-B4D8-4241-8030-B388014E9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3</a:t>
            </a:fld>
            <a:endParaRPr lang="en-US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A5C4500-FC1B-4D9B-A44B-2DF1069ECA78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0EB454CF-D2AB-458B-9B01-E170161F0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80234" y="152027"/>
            <a:ext cx="1793244" cy="925545"/>
          </a:xfrm>
          <a:prstGeom prst="rect">
            <a:avLst/>
          </a:prstGeom>
        </p:spPr>
      </p:pic>
      <p:graphicFrame>
        <p:nvGraphicFramePr>
          <p:cNvPr id="13" name="Tabella 8">
            <a:extLst>
              <a:ext uri="{FF2B5EF4-FFF2-40B4-BE49-F238E27FC236}">
                <a16:creationId xmlns:a16="http://schemas.microsoft.com/office/drawing/2014/main" id="{5CE2501E-47B0-41BC-A29C-106CE83EBE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634158"/>
              </p:ext>
            </p:extLst>
          </p:nvPr>
        </p:nvGraphicFramePr>
        <p:xfrm>
          <a:off x="741327" y="1007319"/>
          <a:ext cx="7849336" cy="582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49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2434376">
                  <a:extLst>
                    <a:ext uri="{9D8B030D-6E8A-4147-A177-3AD203B41FA5}">
                      <a16:colId xmlns:a16="http://schemas.microsoft.com/office/drawing/2014/main" val="415371484"/>
                    </a:ext>
                  </a:extLst>
                </a:gridCol>
              </a:tblGrid>
              <a:tr h="31822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81669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550800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8305826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56601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6605782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497180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415338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327513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34445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LINGUA INGLESE: LIBRANDOCI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 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157802"/>
                  </a:ext>
                </a:extLst>
              </a:tr>
              <a:tr h="31822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ENJOY YOUR ENGLISH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713022"/>
                  </a:ext>
                </a:extLst>
              </a:tr>
              <a:tr h="41270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NON DISPERDIAMOCI</a:t>
                      </a:r>
                      <a:endParaRPr lang="en-US" sz="1400" b="1" dirty="0">
                        <a:solidFill>
                          <a:schemeClr val="accent3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CE3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1676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76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4E25E-563B-D60E-78F2-08ACD53E4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>
            <a:extLst>
              <a:ext uri="{FF2B5EF4-FFF2-40B4-BE49-F238E27FC236}">
                <a16:creationId xmlns:a16="http://schemas.microsoft.com/office/drawing/2014/main" id="{9FE1EDCA-3446-BFC7-55F3-0E638C181F41}"/>
              </a:ext>
            </a:extLst>
          </p:cNvPr>
          <p:cNvSpPr txBox="1">
            <a:spLocks/>
          </p:cNvSpPr>
          <p:nvPr/>
        </p:nvSpPr>
        <p:spPr>
          <a:xfrm>
            <a:off x="413895" y="5559430"/>
            <a:ext cx="9006567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soddisfazione dei corsi seguiti: 97%</a:t>
            </a:r>
            <a:endParaRPr lang="it" sz="24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5878485A-2ABC-96D6-ABD7-84E50BDC9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4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D752575-6EB6-170C-A3C1-1495F59522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63748749-E26B-1BD2-ED4B-950A0BDB4C40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pic>
        <p:nvPicPr>
          <p:cNvPr id="2050" name="Picture 2" descr="Grafico delle risposte di Moduli. Titolo della domanda: 1) Il corso che hai seguito ha soddisfatto le tue aspettative?. Numero di risposte: 415 risposte.">
            <a:extLst>
              <a:ext uri="{FF2B5EF4-FFF2-40B4-BE49-F238E27FC236}">
                <a16:creationId xmlns:a16="http://schemas.microsoft.com/office/drawing/2014/main" id="{8D908729-A02F-A1E3-DD4A-C565AFBE0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42" y="722160"/>
            <a:ext cx="9161598" cy="435533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8303FFDC-D1F3-1E65-FDF0-1402E31377F8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</p:spTree>
    <p:extLst>
      <p:ext uri="{BB962C8B-B14F-4D97-AF65-F5344CB8AC3E}">
        <p14:creationId xmlns:p14="http://schemas.microsoft.com/office/powerpoint/2010/main" val="1377002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>
            <a:extLst>
              <a:ext uri="{FF2B5EF4-FFF2-40B4-BE49-F238E27FC236}">
                <a16:creationId xmlns:a16="http://schemas.microsoft.com/office/drawing/2014/main" id="{6D93BD75-6A52-44E8-9700-E8A418AC92EA}"/>
              </a:ext>
            </a:extLst>
          </p:cNvPr>
          <p:cNvSpPr txBox="1">
            <a:spLocks/>
          </p:cNvSpPr>
          <p:nvPr/>
        </p:nvSpPr>
        <p:spPr>
          <a:xfrm>
            <a:off x="-1031428" y="413296"/>
            <a:ext cx="9006567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soddisfazione diviso per progetto:</a:t>
            </a:r>
            <a:endParaRPr lang="it" sz="24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5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graphicFrame>
        <p:nvGraphicFramePr>
          <p:cNvPr id="3" name="Tabella 8">
            <a:extLst>
              <a:ext uri="{FF2B5EF4-FFF2-40B4-BE49-F238E27FC236}">
                <a16:creationId xmlns:a16="http://schemas.microsoft.com/office/drawing/2014/main" id="{9BB5308F-384A-03F9-A7A6-B9D0A5E87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981583"/>
              </p:ext>
            </p:extLst>
          </p:nvPr>
        </p:nvGraphicFramePr>
        <p:xfrm>
          <a:off x="493698" y="991253"/>
          <a:ext cx="10118150" cy="545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9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  <p:sp>
        <p:nvSpPr>
          <p:cNvPr id="4" name="Titolo 1">
            <a:extLst>
              <a:ext uri="{FF2B5EF4-FFF2-40B4-BE49-F238E27FC236}">
                <a16:creationId xmlns:a16="http://schemas.microsoft.com/office/drawing/2014/main" id="{04BCDE4B-7838-20F1-55E4-097BB8501760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B8AFD6A-7817-A0B4-953E-6B604EFF5DD2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</p:spTree>
    <p:extLst>
      <p:ext uri="{BB962C8B-B14F-4D97-AF65-F5344CB8AC3E}">
        <p14:creationId xmlns:p14="http://schemas.microsoft.com/office/powerpoint/2010/main" val="334452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7F63E-BB1C-F847-9413-77E8A5E44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>
            <a:extLst>
              <a:ext uri="{FF2B5EF4-FFF2-40B4-BE49-F238E27FC236}">
                <a16:creationId xmlns:a16="http://schemas.microsoft.com/office/drawing/2014/main" id="{9DEFEAE7-1C2B-EF14-47AD-3B1B5CBC6F48}"/>
              </a:ext>
            </a:extLst>
          </p:cNvPr>
          <p:cNvSpPr txBox="1">
            <a:spLocks/>
          </p:cNvSpPr>
          <p:nvPr/>
        </p:nvSpPr>
        <p:spPr>
          <a:xfrm>
            <a:off x="103473" y="5376867"/>
            <a:ext cx="9420462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coinvolgimento delle attività proposte dai docenti: 96%</a:t>
            </a:r>
            <a:endParaRPr lang="it" sz="24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AB6D2DF-B163-09D9-6135-FC9ED4249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6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FA5B4B0-C472-3F0D-EA08-90F062E84F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6B061197-E334-F141-1A41-0192E0B8D2C0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CD31F81-1D82-8775-99E4-342E0AC6DAAA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3074" name="Picture 2" descr="Grafico delle risposte di Moduli. Titolo della domanda: 2) Il docente ti ha proposto attività coinvolgenti?. Numero di risposte: 415 risposte.">
            <a:extLst>
              <a:ext uri="{FF2B5EF4-FFF2-40B4-BE49-F238E27FC236}">
                <a16:creationId xmlns:a16="http://schemas.microsoft.com/office/drawing/2014/main" id="{972C50F4-483A-A76F-FC16-8BFFF279D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47" y="708149"/>
            <a:ext cx="9213515" cy="438001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060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olo 1">
            <a:extLst>
              <a:ext uri="{FF2B5EF4-FFF2-40B4-BE49-F238E27FC236}">
                <a16:creationId xmlns:a16="http://schemas.microsoft.com/office/drawing/2014/main" id="{6D93BD75-6A52-44E8-9700-E8A418AC92EA}"/>
              </a:ext>
            </a:extLst>
          </p:cNvPr>
          <p:cNvSpPr txBox="1">
            <a:spLocks/>
          </p:cNvSpPr>
          <p:nvPr/>
        </p:nvSpPr>
        <p:spPr>
          <a:xfrm>
            <a:off x="267435" y="397825"/>
            <a:ext cx="976417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coinvolgimento delle attività proposte diviso per  progetto:</a:t>
            </a:r>
            <a:endParaRPr lang="it" sz="2400" b="1" dirty="0">
              <a:solidFill>
                <a:srgbClr val="344529"/>
              </a:solidFill>
            </a:endParaRP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7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6" y="28493"/>
            <a:ext cx="10047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SECONDARIA I°GRADO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AC3E563-66C6-9289-7F0B-05750F3039FC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graphicFrame>
        <p:nvGraphicFramePr>
          <p:cNvPr id="3" name="Tabella 8">
            <a:extLst>
              <a:ext uri="{FF2B5EF4-FFF2-40B4-BE49-F238E27FC236}">
                <a16:creationId xmlns:a16="http://schemas.microsoft.com/office/drawing/2014/main" id="{06719B65-822F-27B9-BBA5-4AABDDB0B4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899519"/>
              </p:ext>
            </p:extLst>
          </p:nvPr>
        </p:nvGraphicFramePr>
        <p:xfrm>
          <a:off x="493698" y="991253"/>
          <a:ext cx="10118150" cy="545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39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43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28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94F6-0F9A-E12D-A9A3-1538DB8F8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EC1B614F-0B71-DF20-AF8E-5F7035DF2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8</a:t>
            </a:fld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169FC85-3D4A-F517-4B74-E30EFA5CAC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031614" y="28493"/>
            <a:ext cx="1793244" cy="925545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C8EC8075-5863-00B8-9E7D-796AE5BDAFAA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D177E0A-6FFF-100E-2C64-3F2B9A43B352}"/>
              </a:ext>
            </a:extLst>
          </p:cNvPr>
          <p:cNvSpPr/>
          <p:nvPr/>
        </p:nvSpPr>
        <p:spPr>
          <a:xfrm>
            <a:off x="76728" y="76494"/>
            <a:ext cx="8381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 GRADIMENTO OFFERTA  FORMATIVA SECONDARIA I° GRADO</a:t>
            </a:r>
          </a:p>
        </p:txBody>
      </p:sp>
      <p:pic>
        <p:nvPicPr>
          <p:cNvPr id="5122" name="Picture 2" descr="Grafico delle risposte di Moduli. Titolo della domanda: 3) Pensi che le attività svolte abbiano arricchito le tue conoscenze e le tue competenze?. Numero di risposte: 415 risposte.">
            <a:extLst>
              <a:ext uri="{FF2B5EF4-FFF2-40B4-BE49-F238E27FC236}">
                <a16:creationId xmlns:a16="http://schemas.microsoft.com/office/drawing/2014/main" id="{F3560C4E-14D6-160C-7135-88C75E1F8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08" y="712984"/>
            <a:ext cx="8858394" cy="421119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1">
            <a:extLst>
              <a:ext uri="{FF2B5EF4-FFF2-40B4-BE49-F238E27FC236}">
                <a16:creationId xmlns:a16="http://schemas.microsoft.com/office/drawing/2014/main" id="{6D93BD75-6A52-44E8-9700-E8A418AC92EA}"/>
              </a:ext>
            </a:extLst>
          </p:cNvPr>
          <p:cNvSpPr txBox="1">
            <a:spLocks/>
          </p:cNvSpPr>
          <p:nvPr/>
        </p:nvSpPr>
        <p:spPr>
          <a:xfrm>
            <a:off x="-151789" y="5106744"/>
            <a:ext cx="10628150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400" dirty="0">
                <a:solidFill>
                  <a:srgbClr val="344529"/>
                </a:solidFill>
              </a:rPr>
              <a:t>Grado di arricchimento delle proprie conoscenze e competenze:94% </a:t>
            </a:r>
            <a:endParaRPr lang="it" sz="3200" b="1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064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93CF338-3A01-4ABB-97BB-8E3BEA8B5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4B7E4EF-A1BD-40F4-AB7B-04F084DD991D}" type="slidenum">
              <a:rPr lang="en-US" smtClean="0"/>
              <a:t>9</a:t>
            </a:fld>
            <a:endParaRPr lang="en-US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14DBF69-4DE1-4E0B-AAB7-AF907E60045F}"/>
              </a:ext>
            </a:extLst>
          </p:cNvPr>
          <p:cNvSpPr/>
          <p:nvPr/>
        </p:nvSpPr>
        <p:spPr>
          <a:xfrm>
            <a:off x="73415" y="28493"/>
            <a:ext cx="104886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QUESTIONARIO DI GRADIMENTO OFFERTA FORMATIVA SCUOLA SECONDARIA I°GRADO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FFB95BD-666D-476F-841D-EC5DC1C2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8" t="31776" r="15109" b="32336"/>
          <a:stretch/>
        </p:blipFill>
        <p:spPr>
          <a:xfrm>
            <a:off x="10562033" y="49742"/>
            <a:ext cx="1556551" cy="803381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17D09A74-B4FA-4974-FA10-38156788AF73}"/>
              </a:ext>
            </a:extLst>
          </p:cNvPr>
          <p:cNvSpPr txBox="1">
            <a:spLocks/>
          </p:cNvSpPr>
          <p:nvPr/>
        </p:nvSpPr>
        <p:spPr>
          <a:xfrm>
            <a:off x="955468" y="6223924"/>
            <a:ext cx="10118149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endParaRPr lang="it" sz="2000" b="1" dirty="0">
              <a:solidFill>
                <a:srgbClr val="344529"/>
              </a:solidFill>
            </a:endParaRPr>
          </a:p>
        </p:txBody>
      </p:sp>
      <p:graphicFrame>
        <p:nvGraphicFramePr>
          <p:cNvPr id="3" name="Tabella 8">
            <a:extLst>
              <a:ext uri="{FF2B5EF4-FFF2-40B4-BE49-F238E27FC236}">
                <a16:creationId xmlns:a16="http://schemas.microsoft.com/office/drawing/2014/main" id="{0B7646F8-DE4B-EE6C-B53F-BEBC08620C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322998"/>
              </p:ext>
            </p:extLst>
          </p:nvPr>
        </p:nvGraphicFramePr>
        <p:xfrm>
          <a:off x="493698" y="991253"/>
          <a:ext cx="10118150" cy="5453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60">
                  <a:extLst>
                    <a:ext uri="{9D8B030D-6E8A-4147-A177-3AD203B41FA5}">
                      <a16:colId xmlns:a16="http://schemas.microsoft.com/office/drawing/2014/main" val="3571609629"/>
                    </a:ext>
                  </a:extLst>
                </a:gridCol>
                <a:gridCol w="744802">
                  <a:extLst>
                    <a:ext uri="{9D8B030D-6E8A-4147-A177-3AD203B41FA5}">
                      <a16:colId xmlns:a16="http://schemas.microsoft.com/office/drawing/2014/main" val="1539413926"/>
                    </a:ext>
                  </a:extLst>
                </a:gridCol>
                <a:gridCol w="1574885">
                  <a:extLst>
                    <a:ext uri="{9D8B030D-6E8A-4147-A177-3AD203B41FA5}">
                      <a16:colId xmlns:a16="http://schemas.microsoft.com/office/drawing/2014/main" val="1368944636"/>
                    </a:ext>
                  </a:extLst>
                </a:gridCol>
                <a:gridCol w="1000117">
                  <a:extLst>
                    <a:ext uri="{9D8B030D-6E8A-4147-A177-3AD203B41FA5}">
                      <a16:colId xmlns:a16="http://schemas.microsoft.com/office/drawing/2014/main" val="709135607"/>
                    </a:ext>
                  </a:extLst>
                </a:gridCol>
                <a:gridCol w="1533633">
                  <a:extLst>
                    <a:ext uri="{9D8B030D-6E8A-4147-A177-3AD203B41FA5}">
                      <a16:colId xmlns:a16="http://schemas.microsoft.com/office/drawing/2014/main" val="961994751"/>
                    </a:ext>
                  </a:extLst>
                </a:gridCol>
                <a:gridCol w="750053">
                  <a:extLst>
                    <a:ext uri="{9D8B030D-6E8A-4147-A177-3AD203B41FA5}">
                      <a16:colId xmlns:a16="http://schemas.microsoft.com/office/drawing/2014/main" val="923881377"/>
                    </a:ext>
                  </a:extLst>
                </a:gridCol>
              </a:tblGrid>
              <a:tr h="376446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Poco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Abbastanza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Moltissimo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Tot. </a:t>
                      </a:r>
                    </a:p>
                  </a:txBody>
                  <a:tcPr>
                    <a:solidFill>
                      <a:srgbClr val="F08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804661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EIPASS 7 MODULI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075987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KERAMOS 1-2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50</a:t>
                      </a:r>
                    </a:p>
                  </a:txBody>
                  <a:tcPr>
                    <a:solidFill>
                      <a:srgbClr val="FFC000">
                        <a:alpha val="78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7623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ORCHESTRA D’ISTITUTO</a:t>
                      </a:r>
                      <a:endParaRPr lang="it-IT" sz="1400" dirty="0"/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29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144596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MATEMATICA E REALTA’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27</a:t>
                      </a:r>
                    </a:p>
                  </a:txBody>
                  <a:tcPr>
                    <a:solidFill>
                      <a:srgbClr val="FFC000">
                        <a:alpha val="83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012768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RECUPERO DI ITALIANO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00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80694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1–2-3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329945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BADMINTON PER TUTTI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912729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PON SHUTTLE TIME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24</a:t>
                      </a:r>
                    </a:p>
                  </a:txBody>
                  <a:tcPr>
                    <a:solidFill>
                      <a:srgbClr val="FFD2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54667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STEM E R.V.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802790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IMPARA L’ARTE  E NON METTERLA DA PARTE 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10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0513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UPGRADE YOUR ENGLISH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6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19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097376"/>
                  </a:ext>
                </a:extLst>
              </a:tr>
              <a:tr h="31853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POTENZIAMENTO DI MATEMATICA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18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847795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VOLTIAMO PAGINA- JOURNAL PICENTIA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17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5374278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DELF A1/A2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13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rgbClr val="FFD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360325"/>
                  </a:ext>
                </a:extLst>
              </a:tr>
              <a:tr h="34461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 L2 IN AZIONE: SPERIMENTIAMO L’ITALIANO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</a:rPr>
                        <a:t>11</a:t>
                      </a:r>
                    </a:p>
                  </a:txBody>
                  <a:tcPr>
                    <a:solidFill>
                      <a:srgbClr val="FFCB2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9424572"/>
                  </a:ext>
                </a:extLst>
              </a:tr>
            </a:tbl>
          </a:graphicData>
        </a:graphic>
      </p:graphicFrame>
      <p:sp>
        <p:nvSpPr>
          <p:cNvPr id="4" name="Titolo 1">
            <a:extLst>
              <a:ext uri="{FF2B5EF4-FFF2-40B4-BE49-F238E27FC236}">
                <a16:creationId xmlns:a16="http://schemas.microsoft.com/office/drawing/2014/main" id="{930B15FB-9728-D521-0F22-11DA07693E4C}"/>
              </a:ext>
            </a:extLst>
          </p:cNvPr>
          <p:cNvSpPr txBox="1">
            <a:spLocks/>
          </p:cNvSpPr>
          <p:nvPr/>
        </p:nvSpPr>
        <p:spPr>
          <a:xfrm>
            <a:off x="-964305" y="362292"/>
            <a:ext cx="11843586" cy="664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i="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algn="ctr"/>
            <a:r>
              <a:rPr lang="it-IT" sz="2000" dirty="0">
                <a:solidFill>
                  <a:srgbClr val="344529"/>
                </a:solidFill>
              </a:rPr>
              <a:t>Grado di arricchimento delle proprie conoscenze e competenze diviso per progetto</a:t>
            </a:r>
            <a:r>
              <a:rPr lang="it-IT" sz="2400" dirty="0">
                <a:solidFill>
                  <a:srgbClr val="344529"/>
                </a:solidFill>
              </a:rPr>
              <a:t>:</a:t>
            </a:r>
            <a:endParaRPr lang="it" sz="3200" b="1" dirty="0">
              <a:solidFill>
                <a:srgbClr val="3445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578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1282</Words>
  <Application>Microsoft Office PowerPoint</Application>
  <PresentationFormat>Widescreen</PresentationFormat>
  <Paragraphs>602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Gothic</vt:lpstr>
      <vt:lpstr>Trebuchet MS</vt:lpstr>
      <vt:lpstr>Wingdings 3</vt:lpstr>
      <vt:lpstr>Sfaccettatura</vt:lpstr>
      <vt:lpstr>   QUESTIONARIO PER ALUNNI  Analisi dati gradimento Scuola Secondaria I° grado a.s.2024/2025 </vt:lpstr>
      <vt:lpstr>Totale risposte raccolte:415 su 424(98%)</vt:lpstr>
      <vt:lpstr>Numero risposte pervenute per ogni progetto: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2020-04-02T16:39:04Z</dcterms:created>
  <dcterms:modified xsi:type="dcterms:W3CDTF">2025-06-19T15:07:27Z</dcterms:modified>
</cp:coreProperties>
</file>