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5"/>
  </p:notesMasterIdLst>
  <p:handoutMasterIdLst>
    <p:handoutMasterId r:id="rId16"/>
  </p:handoutMasterIdLst>
  <p:sldIdLst>
    <p:sldId id="288" r:id="rId2"/>
    <p:sldId id="304" r:id="rId3"/>
    <p:sldId id="305" r:id="rId4"/>
    <p:sldId id="298" r:id="rId5"/>
    <p:sldId id="307" r:id="rId6"/>
    <p:sldId id="294" r:id="rId7"/>
    <p:sldId id="308" r:id="rId8"/>
    <p:sldId id="301" r:id="rId9"/>
    <p:sldId id="309" r:id="rId10"/>
    <p:sldId id="306" r:id="rId11"/>
    <p:sldId id="310" r:id="rId12"/>
    <p:sldId id="302" r:id="rId13"/>
    <p:sldId id="30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B2B"/>
    <a:srgbClr val="F08010"/>
    <a:srgbClr val="FFDF7F"/>
    <a:srgbClr val="FFD249"/>
    <a:srgbClr val="FFCE38"/>
    <a:srgbClr val="9CC7E8"/>
    <a:srgbClr val="A9C78B"/>
    <a:srgbClr val="344529"/>
    <a:srgbClr val="FBA305"/>
    <a:srgbClr val="2E3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86405" autoAdjust="0"/>
  </p:normalViewPr>
  <p:slideViewPr>
    <p:cSldViewPr snapToGrid="0">
      <p:cViewPr varScale="1">
        <p:scale>
          <a:sx n="71" d="100"/>
          <a:sy n="71" d="100"/>
        </p:scale>
        <p:origin x="121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64D3AD-4B2D-49BF-9F79-0F7BAD61B00F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Fare clic per modificare gli stili del testo dello schema</a:t>
            </a:r>
            <a:endParaRPr lang="en-US"/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603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24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1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65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1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47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58EFE-647A-24F4-42F9-E953F09EC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C38B9D8-CFED-065A-312C-8041E141D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EB30E6F-6FE2-B4CB-F506-194AC5442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43FAB2-45FE-8737-91C3-CD760189F1A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6F4E1F4-332C-7514-8498-10824640A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99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662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DA71B-6B78-8DBB-B2E1-006F75508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51B8DBF-71EC-876E-DDA3-475D0022C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6B9DBBB-884C-F800-EAD5-7CA85765E6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76B924-76CF-EEC3-08B3-C28CB824527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B7A13E-9283-A0A2-7F0B-7373ADE49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33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93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52C2D-925A-9014-6BD8-B4EC2A3C7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399E816-7947-2C00-7C2B-710EBA1B3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4BA6D0C-4464-C7C8-2AD3-8DFBECB7E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18524C-0C9E-A19F-167C-C67F80E51AF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9F7B89-58BD-D45A-F38C-A462B6696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00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549DBA-C574-4F50-849A-9F4A6BDEE5BB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3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1233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5392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100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604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5923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E806AD5-C97A-4DE9-B9C3-6831F1D6535B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97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148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96842D-E6EE-4834-8AA4-CF11AD537CCA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67723F-A602-44C9-B764-B944F73E6DE5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8A4352-5540-47C5-B435-577CB5463AE8}" type="datetime1">
              <a:rPr lang="it-IT" smtClean="0"/>
              <a:t>23/06/2025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5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B8F94B-8AD7-4D72-B19F-8465C59AC729}" type="datetime1">
              <a:rPr lang="it-IT" smtClean="0"/>
              <a:t>23/06/2025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6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711549-6ACE-442F-B369-D6F47498F71A}" type="datetime1">
              <a:rPr lang="it-IT" smtClean="0"/>
              <a:t>23/06/2025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5663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1BB614-B82F-4F89-9A8B-080ABA156B2E}" type="datetime1">
              <a:rPr lang="it-IT" smtClean="0"/>
              <a:t>23/06/2025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9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D1BF27-489F-41BB-A39D-AEEE325B0BE2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9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Primo piano di un logo&#10;&#10;Descrizione generata automaticament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6945" y="2375065"/>
            <a:ext cx="5450774" cy="2814452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algn="ctr"/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QUESTIONARIO PER ALUNNI 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Analisi dati gradimento</a:t>
            </a:r>
            <a:b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Scuola Primaria</a:t>
            </a:r>
            <a:b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a.s.</a:t>
            </a: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2024/25</a:t>
            </a:r>
            <a:endParaRPr lang="it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A48D9F-AB0F-49EE-8C40-EB62F476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</a:t>
            </a:fld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DEE6EE9-397B-4195-83C5-065D53E664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223714" y="128276"/>
            <a:ext cx="2535485" cy="130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10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1004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PRIMARIA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325340" y="106532"/>
            <a:ext cx="1793244" cy="925545"/>
          </a:xfrm>
          <a:prstGeom prst="rect">
            <a:avLst/>
          </a:prstGeom>
        </p:spPr>
      </p:pic>
      <p:pic>
        <p:nvPicPr>
          <p:cNvPr id="5122" name="Picture 2" descr="Grafico delle risposte di Moduli. Titolo della domanda: 4) Ritieni idonei gli strumenti, i materiali e gli spazi che la scuola ha messo a tua disposizione?. Numero di risposte: 274 risposte.">
            <a:extLst>
              <a:ext uri="{FF2B5EF4-FFF2-40B4-BE49-F238E27FC236}">
                <a16:creationId xmlns:a16="http://schemas.microsoft.com/office/drawing/2014/main" id="{C08580FE-8A1D-13A5-7376-7DE219F22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28" y="780288"/>
            <a:ext cx="9178295" cy="436327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53B679-68F5-6346-CCAD-B62801C80FAD}"/>
              </a:ext>
            </a:extLst>
          </p:cNvPr>
          <p:cNvSpPr txBox="1"/>
          <p:nvPr/>
        </p:nvSpPr>
        <p:spPr>
          <a:xfrm>
            <a:off x="731520" y="5959736"/>
            <a:ext cx="8542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Grado di soddisfazione degli strumenti, materiali e spazi: 92% </a:t>
            </a:r>
          </a:p>
        </p:txBody>
      </p:sp>
    </p:spTree>
    <p:extLst>
      <p:ext uri="{BB962C8B-B14F-4D97-AF65-F5344CB8AC3E}">
        <p14:creationId xmlns:p14="http://schemas.microsoft.com/office/powerpoint/2010/main" val="2709279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89802-0F7E-A197-F3AC-222F4155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1B4DD3-70C4-58F0-E535-D483FA54F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" y="451513"/>
            <a:ext cx="10439726" cy="536448"/>
          </a:xfrm>
        </p:spPr>
        <p:txBody>
          <a:bodyPr>
            <a:normAutofit fontScale="90000"/>
          </a:bodyPr>
          <a:lstStyle/>
          <a:p>
            <a:r>
              <a:rPr lang="it-IT" dirty="0"/>
              <a:t>Grado di soddisfazione degli strumenti, materiali e spazi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D8BDFB-FECF-4F0B-7245-8183020B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11</a:t>
            </a:fld>
            <a:endParaRPr 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324B83D-A7E0-5E74-41E4-D01C1451B0E2}"/>
              </a:ext>
            </a:extLst>
          </p:cNvPr>
          <p:cNvSpPr/>
          <p:nvPr/>
        </p:nvSpPr>
        <p:spPr>
          <a:xfrm>
            <a:off x="80682" y="35295"/>
            <a:ext cx="935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PRIMARIA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867B931A-FF1E-3857-6CDD-9CDD35A5E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19030"/>
              </p:ext>
            </p:extLst>
          </p:nvPr>
        </p:nvGraphicFramePr>
        <p:xfrm>
          <a:off x="402258" y="1459883"/>
          <a:ext cx="1011815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-POTENZIAMENTO L.INGLESE : CERTIFICAZIONE A1 GESE 2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MISURA DI CIASCUNO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SPORT INSIEME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–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DIVERTINGLESE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-PAROLA, GESTO, SUONO 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-YOGHIAMO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PAROLA,GESTO, SUONO 2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-ITALIAMO - CORSO DI ITALIANO L2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SPASSO NEL QUARTIERE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PAROLE IN GIOCO 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736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12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-1" y="76196"/>
            <a:ext cx="9969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OFFERTO SCUOLA PRIMARIA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465DC22C-1A76-4257-949C-37CF6ED63EDA}"/>
              </a:ext>
            </a:extLst>
          </p:cNvPr>
          <p:cNvSpPr/>
          <p:nvPr/>
        </p:nvSpPr>
        <p:spPr>
          <a:xfrm>
            <a:off x="202890" y="6129488"/>
            <a:ext cx="8918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Adeguatezza della durata dei corsi:63,9%</a:t>
            </a:r>
            <a:endParaRPr lang="it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6" name="Picture 2" descr="Grafico delle risposte di Moduli. Titolo della domanda: 5) La durata del corso è stata adeguata?. Numero di risposte: 274 risposte.">
            <a:extLst>
              <a:ext uri="{FF2B5EF4-FFF2-40B4-BE49-F238E27FC236}">
                <a16:creationId xmlns:a16="http://schemas.microsoft.com/office/drawing/2014/main" id="{D97F4837-03DE-1F40-F107-7BB582208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28" y="733832"/>
            <a:ext cx="9070848" cy="431219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57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13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0" y="76196"/>
            <a:ext cx="93927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SCUOLA PRIMARIA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C359C231-5871-4709-9DB7-F36225CE91FF}"/>
              </a:ext>
            </a:extLst>
          </p:cNvPr>
          <p:cNvSpPr/>
          <p:nvPr/>
        </p:nvSpPr>
        <p:spPr>
          <a:xfrm>
            <a:off x="237214" y="6206156"/>
            <a:ext cx="8918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Ti piacerebbe continuare questo corso il prossimo anno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92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%</a:t>
            </a:r>
            <a:endParaRPr lang="it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 descr="Grafico delle risposte di Moduli. Titolo della domanda: 6) Ti piacerebbe continuare questo corso anche il prossimo anno?. Numero di risposte: 274 risposte.">
            <a:extLst>
              <a:ext uri="{FF2B5EF4-FFF2-40B4-BE49-F238E27FC236}">
                <a16:creationId xmlns:a16="http://schemas.microsoft.com/office/drawing/2014/main" id="{8067DD2B-C632-7807-B9E1-58FEE6B64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7" y="743712"/>
            <a:ext cx="9146589" cy="434820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83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89139-7CD8-4F7F-9A31-A6CDAD7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8" y="708240"/>
            <a:ext cx="8965845" cy="369332"/>
          </a:xfr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</a:rPr>
              <a:t>Totale risposte raccolte: risposte 274 su 761  iscritti (%)</a:t>
            </a: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2</a:t>
            </a:fld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5C4500-FC1B-4D9B-A44B-2DF1069ECA78}"/>
              </a:ext>
            </a:extLst>
          </p:cNvPr>
          <p:cNvSpPr/>
          <p:nvPr/>
        </p:nvSpPr>
        <p:spPr>
          <a:xfrm>
            <a:off x="80682" y="35295"/>
            <a:ext cx="935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PRIMARIA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F81879DE-3D61-3B71-B043-B625147781B2}"/>
              </a:ext>
            </a:extLst>
          </p:cNvPr>
          <p:cNvGrpSpPr/>
          <p:nvPr/>
        </p:nvGrpSpPr>
        <p:grpSpPr>
          <a:xfrm>
            <a:off x="1363094" y="1183844"/>
            <a:ext cx="8256394" cy="4184573"/>
            <a:chOff x="497462" y="1077572"/>
            <a:chExt cx="8523272" cy="4490312"/>
          </a:xfrm>
        </p:grpSpPr>
        <p:pic>
          <p:nvPicPr>
            <p:cNvPr id="1026" name="Picture 2" descr="Grafico delle risposte di Moduli. Titolo della domanda: . Numero di risposte: 274 risposte.">
              <a:extLst>
                <a:ext uri="{FF2B5EF4-FFF2-40B4-BE49-F238E27FC236}">
                  <a16:creationId xmlns:a16="http://schemas.microsoft.com/office/drawing/2014/main" id="{CBD5A304-F6C5-2204-E31F-5D061DB950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462" y="1077572"/>
              <a:ext cx="8523272" cy="3307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16F03D93-AB7E-912B-D2D1-7B999D456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89824" y="3557828"/>
              <a:ext cx="3153215" cy="2010056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9C204497-E6AB-3734-E6F4-BEDC9829E456}"/>
              </a:ext>
            </a:extLst>
          </p:cNvPr>
          <p:cNvGrpSpPr/>
          <p:nvPr/>
        </p:nvGrpSpPr>
        <p:grpSpPr>
          <a:xfrm>
            <a:off x="256032" y="2023872"/>
            <a:ext cx="2825445" cy="2348268"/>
            <a:chOff x="10080233" y="1788068"/>
            <a:chExt cx="3000795" cy="245779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C2798B79-CE02-A926-0CF0-F2FDA498B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80234" y="1788068"/>
              <a:ext cx="3000794" cy="1886213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777D7660-2ADB-540B-EB7D-1273079B0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80233" y="3674281"/>
              <a:ext cx="3000795" cy="571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334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89139-7CD8-4F7F-9A31-A6CDAD7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523" y="404627"/>
            <a:ext cx="9009950" cy="369332"/>
          </a:xfr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</a:rPr>
              <a:t>Totale risposte raccolte:274</a:t>
            </a: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3</a:t>
            </a:fld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5C4500-FC1B-4D9B-A44B-2DF1069ECA78}"/>
              </a:ext>
            </a:extLst>
          </p:cNvPr>
          <p:cNvSpPr/>
          <p:nvPr/>
        </p:nvSpPr>
        <p:spPr>
          <a:xfrm>
            <a:off x="80682" y="35295"/>
            <a:ext cx="935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PRIMARIA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5485E82B-789A-BE79-4E3A-68EF22DD32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592487"/>
              </p:ext>
            </p:extLst>
          </p:nvPr>
        </p:nvGraphicFramePr>
        <p:xfrm>
          <a:off x="318522" y="773960"/>
          <a:ext cx="9009951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9101">
                  <a:extLst>
                    <a:ext uri="{9D8B030D-6E8A-4147-A177-3AD203B41FA5}">
                      <a16:colId xmlns:a16="http://schemas.microsoft.com/office/drawing/2014/main" val="2609378567"/>
                    </a:ext>
                  </a:extLst>
                </a:gridCol>
                <a:gridCol w="2980850">
                  <a:extLst>
                    <a:ext uri="{9D8B030D-6E8A-4147-A177-3AD203B41FA5}">
                      <a16:colId xmlns:a16="http://schemas.microsoft.com/office/drawing/2014/main" val="3982340044"/>
                    </a:ext>
                  </a:extLst>
                </a:gridCol>
              </a:tblGrid>
              <a:tr h="321193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-POTENZIAMENTO L.INGLESE : CERTIFICAZIONE A1 GESE 2 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10063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MISURA DI CIASCUNO</a:t>
                      </a:r>
                    </a:p>
                  </a:txBody>
                  <a:tcPr>
                    <a:solidFill>
                      <a:srgbClr val="FFDF7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solidFill>
                      <a:srgbClr val="FFDF7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777367"/>
                  </a:ext>
                </a:extLst>
              </a:tr>
              <a:tr h="2164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SPORT INSIEME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126772"/>
                  </a:ext>
                </a:extLst>
              </a:tr>
              <a:tr h="216437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– MATEMATICA E REALTA’</a:t>
                      </a:r>
                    </a:p>
                  </a:txBody>
                  <a:tcPr>
                    <a:solidFill>
                      <a:srgbClr val="FFDF7F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162198"/>
                  </a:ext>
                </a:extLst>
              </a:tr>
              <a:tr h="290156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DIVERTINGLESE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293833"/>
                  </a:ext>
                </a:extLst>
              </a:tr>
              <a:tr h="29015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-PAROLA, GESTO, SUONO 1</a:t>
                      </a:r>
                    </a:p>
                  </a:txBody>
                  <a:tcPr>
                    <a:solidFill>
                      <a:srgbClr val="FFDF7F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769869"/>
                  </a:ext>
                </a:extLst>
              </a:tr>
              <a:tr h="29015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-YOGHIAMO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87789"/>
                  </a:ext>
                </a:extLst>
              </a:tr>
              <a:tr h="319776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PAROLA,GESTO, SUONO 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221507"/>
                  </a:ext>
                </a:extLst>
              </a:tr>
              <a:tr h="33466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-ITALIAMO - CORSO DI ITALIANO L2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97347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SPASSO NEL QUARTIERE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017494"/>
                  </a:ext>
                </a:extLst>
              </a:tr>
              <a:tr h="28674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PAROLE IN GIOCO 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92202"/>
                  </a:ext>
                </a:extLst>
              </a:tr>
              <a:tr h="2014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-RACCHETTE IN CLASSE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114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-SCUOLA ATTIVA KIDS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893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– TEATRO IN INGLESE 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729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4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1004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PRIMARIA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13859" y="397825"/>
            <a:ext cx="1793244" cy="925545"/>
          </a:xfrm>
          <a:prstGeom prst="rect">
            <a:avLst/>
          </a:prstGeom>
        </p:spPr>
      </p:pic>
      <p:pic>
        <p:nvPicPr>
          <p:cNvPr id="2050" name="Picture 2" descr="Grafico delle risposte di Moduli. Titolo della domanda: 1) Il corso ha soddisfatto le tue aspettative?. Numero di risposte: 274 risposte.">
            <a:extLst>
              <a:ext uri="{FF2B5EF4-FFF2-40B4-BE49-F238E27FC236}">
                <a16:creationId xmlns:a16="http://schemas.microsoft.com/office/drawing/2014/main" id="{89BA9562-1F63-C5F7-948B-C98F8D366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97" y="605515"/>
            <a:ext cx="9058656" cy="43064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9E94F6A-FE23-C254-CB00-AF268E7C5C65}"/>
              </a:ext>
            </a:extLst>
          </p:cNvPr>
          <p:cNvSpPr txBox="1"/>
          <p:nvPr/>
        </p:nvSpPr>
        <p:spPr>
          <a:xfrm>
            <a:off x="903642" y="5400339"/>
            <a:ext cx="8928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Grado di soddisfazione del corso: 97,1%</a:t>
            </a:r>
          </a:p>
        </p:txBody>
      </p:sp>
    </p:spTree>
    <p:extLst>
      <p:ext uri="{BB962C8B-B14F-4D97-AF65-F5344CB8AC3E}">
        <p14:creationId xmlns:p14="http://schemas.microsoft.com/office/powerpoint/2010/main" val="261876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0934FD-86DF-508D-3B7F-CC7E4FB4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" y="451513"/>
            <a:ext cx="8596668" cy="536448"/>
          </a:xfrm>
        </p:spPr>
        <p:txBody>
          <a:bodyPr>
            <a:normAutofit fontScale="90000"/>
          </a:bodyPr>
          <a:lstStyle/>
          <a:p>
            <a:r>
              <a:rPr lang="it-IT" dirty="0"/>
              <a:t>Grado di soddisfazione diviso per progetto: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ACF54E6-AA5A-BB36-C82B-B215E5DE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5</a:t>
            </a:fld>
            <a:endParaRPr 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64F0B31-E5CA-C0B4-8AD1-D1FD24EBB069}"/>
              </a:ext>
            </a:extLst>
          </p:cNvPr>
          <p:cNvSpPr/>
          <p:nvPr/>
        </p:nvSpPr>
        <p:spPr>
          <a:xfrm>
            <a:off x="80682" y="35295"/>
            <a:ext cx="935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PRIMARIA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2207FCBD-982B-87E5-2D58-72834275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545526"/>
              </p:ext>
            </p:extLst>
          </p:nvPr>
        </p:nvGraphicFramePr>
        <p:xfrm>
          <a:off x="402258" y="1459883"/>
          <a:ext cx="1011815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-POTENZIAMENTO L.INGLESE : CERTIFICAZIONE A1 GESE 2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MISURA DI CIASCUNO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34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SPORT INSIEME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–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DIVERTINGLESE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-PAROLA, GESTO, SUONO 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-YOGHIAMO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PAROLA,GESTO, SUONO 2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-ITALIAMO - CORSO DI ITALIANO L2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SPASSO NEL QUARTIERE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PAROLE IN GIOCO 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8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6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1004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 PRIMARIA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13859" y="397825"/>
            <a:ext cx="1793244" cy="925545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6754D916-5DE9-48E2-B377-CD6870518DE9}"/>
              </a:ext>
            </a:extLst>
          </p:cNvPr>
          <p:cNvSpPr txBox="1">
            <a:spLocks/>
          </p:cNvSpPr>
          <p:nvPr/>
        </p:nvSpPr>
        <p:spPr>
          <a:xfrm>
            <a:off x="-113783" y="6212585"/>
            <a:ext cx="11619765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800" b="1" dirty="0">
              <a:solidFill>
                <a:srgbClr val="344529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7793AF2-FC34-474A-F0CD-E66B46FCBA35}"/>
              </a:ext>
            </a:extLst>
          </p:cNvPr>
          <p:cNvSpPr txBox="1"/>
          <p:nvPr/>
        </p:nvSpPr>
        <p:spPr>
          <a:xfrm>
            <a:off x="2962836" y="3248816"/>
            <a:ext cx="6158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pic>
        <p:nvPicPr>
          <p:cNvPr id="3074" name="Picture 2" descr="Grafico delle risposte di Moduli. Titolo della domanda: 2) Il docente ti ha proposto attività coinvolgenti?. Numero di risposte: 274 risposte.">
            <a:extLst>
              <a:ext uri="{FF2B5EF4-FFF2-40B4-BE49-F238E27FC236}">
                <a16:creationId xmlns:a16="http://schemas.microsoft.com/office/drawing/2014/main" id="{05C4BE3E-DB54-79F4-91A8-4BA79D47C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3" y="767157"/>
            <a:ext cx="8926879" cy="424375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B5254C-21F7-B6A5-5934-60F2B249EACA}"/>
              </a:ext>
            </a:extLst>
          </p:cNvPr>
          <p:cNvSpPr txBox="1"/>
          <p:nvPr/>
        </p:nvSpPr>
        <p:spPr>
          <a:xfrm>
            <a:off x="373853" y="5672030"/>
            <a:ext cx="9114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Grado di coinvolgimento delle attività proposte dai docenti:97,1%</a:t>
            </a:r>
          </a:p>
        </p:txBody>
      </p:sp>
    </p:spTree>
    <p:extLst>
      <p:ext uri="{BB962C8B-B14F-4D97-AF65-F5344CB8AC3E}">
        <p14:creationId xmlns:p14="http://schemas.microsoft.com/office/powerpoint/2010/main" val="121708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FF8B6-7870-02DD-5A58-ED27342CF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9F5FEE-ECF2-0905-F1FE-2E901758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" y="451513"/>
            <a:ext cx="8596668" cy="536448"/>
          </a:xfrm>
        </p:spPr>
        <p:txBody>
          <a:bodyPr>
            <a:normAutofit fontScale="90000"/>
          </a:bodyPr>
          <a:lstStyle/>
          <a:p>
            <a:r>
              <a:rPr lang="it-IT" dirty="0"/>
              <a:t>Grado di coinvolgimento diviso per progetto: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1918B4-20C2-95C3-9509-24EEB146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7</a:t>
            </a:fld>
            <a:endParaRPr 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EDC0824-B029-397F-E3FA-E0976080E3AC}"/>
              </a:ext>
            </a:extLst>
          </p:cNvPr>
          <p:cNvSpPr/>
          <p:nvPr/>
        </p:nvSpPr>
        <p:spPr>
          <a:xfrm>
            <a:off x="80682" y="35295"/>
            <a:ext cx="935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PRIMARIA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72CC51F8-A119-6AD2-AC45-C98A26349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662371"/>
              </p:ext>
            </p:extLst>
          </p:nvPr>
        </p:nvGraphicFramePr>
        <p:xfrm>
          <a:off x="402258" y="1459883"/>
          <a:ext cx="1011815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-POTENZIAMENTO L.INGLESE : CERTIFICAZIONE A1 GESE 2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MISURA DI CIASCUNO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SPORT INSIEME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–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DIVERTINGLESE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-PAROLA, GESTO, SUONO 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-YOGHIAMO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PAROLA,GESTO, SUONO 2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-ITALIAMO - CORSO DI ITALIANO L2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SPASSO NEL QUARTIERE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PAROLE IN GIOCO 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4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8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1004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PRIMARIA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325340" y="106532"/>
            <a:ext cx="1793244" cy="925545"/>
          </a:xfrm>
          <a:prstGeom prst="rect">
            <a:avLst/>
          </a:prstGeom>
        </p:spPr>
      </p:pic>
      <p:pic>
        <p:nvPicPr>
          <p:cNvPr id="4098" name="Picture 2" descr="Grafico delle risposte di Moduli. Titolo della domanda: 3) Pensi che le attività svolte abbiano arricchito le tue conoscenze e le tue competenze?. Numero di risposte: 274 risposte.">
            <a:extLst>
              <a:ext uri="{FF2B5EF4-FFF2-40B4-BE49-F238E27FC236}">
                <a16:creationId xmlns:a16="http://schemas.microsoft.com/office/drawing/2014/main" id="{AC23192C-F54B-75B5-47D6-4460B5697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93" y="731520"/>
            <a:ext cx="9030099" cy="42928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088232-7BEE-A0D0-5746-42DA85F8F483}"/>
              </a:ext>
            </a:extLst>
          </p:cNvPr>
          <p:cNvSpPr txBox="1"/>
          <p:nvPr/>
        </p:nvSpPr>
        <p:spPr>
          <a:xfrm>
            <a:off x="430893" y="5890984"/>
            <a:ext cx="9030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Grado di arricchimento delle proprie conoscenze e competenze: 97%</a:t>
            </a:r>
          </a:p>
        </p:txBody>
      </p:sp>
    </p:spTree>
    <p:extLst>
      <p:ext uri="{BB962C8B-B14F-4D97-AF65-F5344CB8AC3E}">
        <p14:creationId xmlns:p14="http://schemas.microsoft.com/office/powerpoint/2010/main" val="194967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3DAD9-8DC9-F482-EB10-FEBB4993B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EA73B1-0596-1656-F52A-A2AEC2A32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" y="404627"/>
            <a:ext cx="10569389" cy="1055256"/>
          </a:xfrm>
        </p:spPr>
        <p:txBody>
          <a:bodyPr>
            <a:normAutofit fontScale="90000"/>
          </a:bodyPr>
          <a:lstStyle/>
          <a:p>
            <a:r>
              <a:rPr lang="it-IT" dirty="0"/>
              <a:t>Grado di arricchimento delle proprie conoscenze e competenze diviso per progetto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E6A1319-273C-163A-4623-BA76F11A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9</a:t>
            </a:fld>
            <a:endParaRPr 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FB92BAF-637D-BAD0-A34D-E498F1D9C548}"/>
              </a:ext>
            </a:extLst>
          </p:cNvPr>
          <p:cNvSpPr/>
          <p:nvPr/>
        </p:nvSpPr>
        <p:spPr>
          <a:xfrm>
            <a:off x="80682" y="35295"/>
            <a:ext cx="935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FORMATIVA PRIMARIA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E0F60391-CBD6-FCFF-CE93-88EA3D09F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014795"/>
              </p:ext>
            </p:extLst>
          </p:nvPr>
        </p:nvGraphicFramePr>
        <p:xfrm>
          <a:off x="402258" y="1459883"/>
          <a:ext cx="1011815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-POTENZIAMENTO L.INGLESE : CERTIFICAZIONE A1 GESE 2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MISURA DI CIASCUNO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SPORT INSIEME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–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- DIVERTINGLESE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-PAROLA, GESTO, SUONO 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-YOGHIAMO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PAROLA,GESTO, SUONO 2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-ITALIAMO - CORSO DI ITALIANO L2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-A SPASSO NEL QUARTIERE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-PON – PAROLE IN GIOCO 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001104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785</Words>
  <Application>Microsoft Office PowerPoint</Application>
  <PresentationFormat>Widescreen</PresentationFormat>
  <Paragraphs>294</Paragraphs>
  <Slides>13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Trebuchet MS</vt:lpstr>
      <vt:lpstr>Wingdings 3</vt:lpstr>
      <vt:lpstr>Sfaccettatura</vt:lpstr>
      <vt:lpstr>   QUESTIONARIO PER ALUNNI  Analisi dati gradimento Scuola Primaria a.s. 2024/25</vt:lpstr>
      <vt:lpstr>Totale risposte raccolte: risposte 274 su 761  iscritti (%)</vt:lpstr>
      <vt:lpstr>Totale risposte raccolte:274</vt:lpstr>
      <vt:lpstr>Presentazione standard di PowerPoint</vt:lpstr>
      <vt:lpstr>Grado di soddisfazione diviso per progetto:</vt:lpstr>
      <vt:lpstr>Presentazione standard di PowerPoint</vt:lpstr>
      <vt:lpstr>Grado di coinvolgimento diviso per progetto:</vt:lpstr>
      <vt:lpstr>Presentazione standard di PowerPoint</vt:lpstr>
      <vt:lpstr>Grado di arricchimento delle proprie conoscenze e competenze diviso per progetto</vt:lpstr>
      <vt:lpstr>Presentazione standard di PowerPoint</vt:lpstr>
      <vt:lpstr>Grado di soddisfazione degli strumenti, materiali e spazi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de martino</dc:creator>
  <cp:lastModifiedBy>Angela De Martino</cp:lastModifiedBy>
  <cp:revision>21</cp:revision>
  <dcterms:created xsi:type="dcterms:W3CDTF">2020-04-02T16:39:04Z</dcterms:created>
  <dcterms:modified xsi:type="dcterms:W3CDTF">2025-06-23T15:53:03Z</dcterms:modified>
</cp:coreProperties>
</file>