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5"/>
  </p:notesMasterIdLst>
  <p:handoutMasterIdLst>
    <p:handoutMasterId r:id="rId16"/>
  </p:handoutMasterIdLst>
  <p:sldIdLst>
    <p:sldId id="288" r:id="rId2"/>
    <p:sldId id="286" r:id="rId3"/>
    <p:sldId id="296" r:id="rId4"/>
    <p:sldId id="289" r:id="rId5"/>
    <p:sldId id="268" r:id="rId6"/>
    <p:sldId id="304" r:id="rId7"/>
    <p:sldId id="292" r:id="rId8"/>
    <p:sldId id="303" r:id="rId9"/>
    <p:sldId id="305" r:id="rId10"/>
    <p:sldId id="302" r:id="rId11"/>
    <p:sldId id="306" r:id="rId12"/>
    <p:sldId id="307" r:id="rId13"/>
    <p:sldId id="30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010"/>
    <a:srgbClr val="80C535"/>
    <a:srgbClr val="FFDF7F"/>
    <a:srgbClr val="FFCB2B"/>
    <a:srgbClr val="9CC7E8"/>
    <a:srgbClr val="A9C78B"/>
    <a:srgbClr val="344529"/>
    <a:srgbClr val="FBA305"/>
    <a:srgbClr val="2E3722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74077-F2B2-4484-9224-34A0CFA71B24}" v="72" dt="2024-06-24T16:35:38.3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4" d="100"/>
          <a:sy n="74" d="100"/>
        </p:scale>
        <p:origin x="950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64D3AD-4B2D-49BF-9F79-0F7BAD61B00F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0B2A48-C0A1-4B24-88F8-CB25F07A8DC7}" type="datetime1">
              <a:rPr lang="it-IT" smtClean="0"/>
              <a:t>28/06/2025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549DBA-C574-4F50-849A-9F4A6BDEE5BB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233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392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00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4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5923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806AD5-C97A-4DE9-B9C3-6831F1D6535B}" type="datetime1">
              <a:rPr lang="it-IT" smtClean="0"/>
              <a:t>28/06/2025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4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96842D-E6EE-4834-8AA4-CF11AD537CCA}" type="datetime1">
              <a:rPr lang="it-IT" smtClean="0"/>
              <a:t>28/06/2025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67723F-A602-44C9-B764-B944F73E6DE5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8A4352-5540-47C5-B435-577CB5463AE8}" type="datetime1">
              <a:rPr lang="it-IT" smtClean="0"/>
              <a:t>28/06/2025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B8F94B-8AD7-4D72-B19F-8465C59AC729}" type="datetime1">
              <a:rPr lang="it-IT" smtClean="0"/>
              <a:t>28/06/2025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711549-6ACE-442F-B369-D6F47498F71A}" type="datetime1">
              <a:rPr lang="it-IT" smtClean="0"/>
              <a:t>28/06/2025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66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1BB614-B82F-4F89-9A8B-080ABA156B2E}" type="datetime1">
              <a:rPr lang="it-IT" smtClean="0"/>
              <a:t>28/06/2025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D1BF27-489F-41BB-A39D-AEEE325B0BE2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C641A17-98BD-4D1A-A31D-C446000CF78E}" type="datetime1">
              <a:rPr lang="it-IT" smtClean="0"/>
              <a:t>28/06/2025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rimo piano di un logo&#10;&#10;Descrizione generata automaticament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2587" y="2799184"/>
            <a:ext cx="6899107" cy="2976465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algn="ctr"/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QUESTIONARIO PER FAMIGLIE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Analisi dati gradimento Scuola dell’Infanzia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Qualità della scuola e arricchimento dell’Offerta Formativa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a.s.2024/25</a:t>
            </a:r>
            <a:endParaRPr lang="it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48D9F-AB0F-49EE-8C40-EB62F476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</a:t>
            </a:fld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EE6EE9-397B-4195-83C5-065D53E664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259225" y="110521"/>
            <a:ext cx="2535485" cy="13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10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382748" y="5425809"/>
            <a:ext cx="76182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96% è soddisfatto dell’accoglienza del personale ATA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8194" name="Picture 2" descr="Grafico delle risposte di Moduli. Titolo della domanda: 9) E&amp;apos; soddisfatto dell&amp;apos;accoglienza da parte del personale ATA?. Numero di risposte: 125 risposte.">
            <a:extLst>
              <a:ext uri="{FF2B5EF4-FFF2-40B4-BE49-F238E27FC236}">
                <a16:creationId xmlns:a16="http://schemas.microsoft.com/office/drawing/2014/main" id="{7770E0C2-20D3-02A9-62DD-11DAFE22C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91" y="761019"/>
            <a:ext cx="9149001" cy="4349350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167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F1C12-DCB9-9266-92DC-5891C158E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E18D04-9A4F-E792-B975-9EE05FDC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11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86E5CA2-C8F8-0BEC-CBF3-B58CB79B8878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AC6A2FB-3AFB-9436-999A-EBCCF7E4BFE1}"/>
              </a:ext>
            </a:extLst>
          </p:cNvPr>
          <p:cNvSpPr txBox="1"/>
          <p:nvPr/>
        </p:nvSpPr>
        <p:spPr>
          <a:xfrm>
            <a:off x="377187" y="5404554"/>
            <a:ext cx="864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L’84% è soddisfatto del servizio offerto dal personale di Segreteria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56A52B0-D35C-8494-4D87-7B16A6ABF7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9218" name="Picture 2" descr="Grafico delle risposte di Moduli. Titolo della domanda: 10) Ritiene efficace il servizio offerto dal personale di Segreteria?. Numero di risposte: 125 risposte.">
            <a:extLst>
              <a:ext uri="{FF2B5EF4-FFF2-40B4-BE49-F238E27FC236}">
                <a16:creationId xmlns:a16="http://schemas.microsoft.com/office/drawing/2014/main" id="{2CB5F6E8-9F14-EC8B-E96B-06AA117EF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87" y="789709"/>
            <a:ext cx="8983483" cy="4270664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302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366BF-9DF4-93A1-E531-FFF6B621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CABCE05-6E73-3FD9-01ED-E6AF7AB5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12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34BD499-DB7E-C39E-A30C-6C5FB3536BCF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09E535E-68AB-9734-A057-1BE7B36A23A2}"/>
              </a:ext>
            </a:extLst>
          </p:cNvPr>
          <p:cNvSpPr txBox="1"/>
          <p:nvPr/>
        </p:nvSpPr>
        <p:spPr>
          <a:xfrm>
            <a:off x="377187" y="5404554"/>
            <a:ext cx="92236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99% è soddisfatto del progetto di Teatro con sketch in inglese di Forma Mentis</a:t>
            </a:r>
          </a:p>
          <a:p>
            <a:pPr algn="just"/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L’86% è soddisfatto del progetto Cresco con </a:t>
            </a:r>
            <a:r>
              <a:rPr lang="it-IT" sz="20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Giocayoga</a:t>
            </a:r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Mariateresa Rega</a:t>
            </a:r>
          </a:p>
          <a:p>
            <a:pPr algn="just"/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98% è soddisfatto del progetto Viaggio tra parole e colori di Saremo Alberi</a:t>
            </a:r>
          </a:p>
          <a:p>
            <a:pPr algn="ctr"/>
            <a:endParaRPr lang="it-IT" sz="20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it-IT" sz="20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89549B2-6C3B-073E-794E-D9E15124E1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10242" name="Picture 2" descr="Grafico delle risposte di Moduli. Titolo della domanda: 11) E&amp;apos; soddisfatto dei progetti realizzati con gli  esperti esterni? . Numero di risposte: .">
            <a:extLst>
              <a:ext uri="{FF2B5EF4-FFF2-40B4-BE49-F238E27FC236}">
                <a16:creationId xmlns:a16="http://schemas.microsoft.com/office/drawing/2014/main" id="{1F456368-8B4B-36D4-46DA-BEDF352D0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89" y="813406"/>
            <a:ext cx="9223639" cy="4510936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480064-30EB-E561-2758-8FE6AC0000F5}"/>
              </a:ext>
            </a:extLst>
          </p:cNvPr>
          <p:cNvSpPr txBox="1"/>
          <p:nvPr/>
        </p:nvSpPr>
        <p:spPr>
          <a:xfrm>
            <a:off x="2660072" y="2504209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108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05E026-F163-720B-DC40-0148E70A76CB}"/>
              </a:ext>
            </a:extLst>
          </p:cNvPr>
          <p:cNvSpPr txBox="1"/>
          <p:nvPr/>
        </p:nvSpPr>
        <p:spPr>
          <a:xfrm>
            <a:off x="2126736" y="3703859"/>
            <a:ext cx="533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15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29EFB5-DF20-EB0B-7160-0AD04674E553}"/>
              </a:ext>
            </a:extLst>
          </p:cNvPr>
          <p:cNvSpPr txBox="1"/>
          <p:nvPr/>
        </p:nvSpPr>
        <p:spPr>
          <a:xfrm>
            <a:off x="5611091" y="3158836"/>
            <a:ext cx="344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80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EBF91B5-FD08-759B-5B45-B0D4504FA40F}"/>
              </a:ext>
            </a:extLst>
          </p:cNvPr>
          <p:cNvSpPr txBox="1"/>
          <p:nvPr/>
        </p:nvSpPr>
        <p:spPr>
          <a:xfrm>
            <a:off x="5049982" y="3551412"/>
            <a:ext cx="344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27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BD4A051-8F85-D6E9-2BDE-B7594F637A15}"/>
              </a:ext>
            </a:extLst>
          </p:cNvPr>
          <p:cNvSpPr txBox="1"/>
          <p:nvPr/>
        </p:nvSpPr>
        <p:spPr>
          <a:xfrm>
            <a:off x="4436918" y="3712834"/>
            <a:ext cx="344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18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D02C9EB-75FB-409E-6744-30F134E83F1E}"/>
              </a:ext>
            </a:extLst>
          </p:cNvPr>
          <p:cNvSpPr txBox="1"/>
          <p:nvPr/>
        </p:nvSpPr>
        <p:spPr>
          <a:xfrm>
            <a:off x="8507216" y="2781208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106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BF7BFA3-90A5-527E-9715-32D8CEAA1483}"/>
              </a:ext>
            </a:extLst>
          </p:cNvPr>
          <p:cNvSpPr txBox="1"/>
          <p:nvPr/>
        </p:nvSpPr>
        <p:spPr>
          <a:xfrm>
            <a:off x="7938655" y="3828411"/>
            <a:ext cx="428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16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1D2707B-803F-4714-82D1-D0F6EE28A037}"/>
              </a:ext>
            </a:extLst>
          </p:cNvPr>
          <p:cNvSpPr txBox="1"/>
          <p:nvPr/>
        </p:nvSpPr>
        <p:spPr>
          <a:xfrm>
            <a:off x="7410118" y="3989833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3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A2B892C-A0E9-83F6-D9F0-13E08F784184}"/>
              </a:ext>
            </a:extLst>
          </p:cNvPr>
          <p:cNvSpPr txBox="1"/>
          <p:nvPr/>
        </p:nvSpPr>
        <p:spPr>
          <a:xfrm>
            <a:off x="1641764" y="4091187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1989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A57A4-73A4-FB3B-F576-A7B31BA6B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A7E35A5-4EBF-64EB-5816-CB5F1BA86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13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A89A067-B341-A921-0D7C-852BEFA33C6D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26BDE31-32B6-7DF1-CAF8-36E5826537B3}"/>
              </a:ext>
            </a:extLst>
          </p:cNvPr>
          <p:cNvSpPr txBox="1"/>
          <p:nvPr/>
        </p:nvSpPr>
        <p:spPr>
          <a:xfrm>
            <a:off x="377187" y="5404554"/>
            <a:ext cx="11468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100% è soddisfatto del progetto Musica, maestra! delle docenti A. Peluso e M. Santo</a:t>
            </a:r>
          </a:p>
          <a:p>
            <a:pPr algn="just"/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100% è soddisfatto del progetto di psicomotricità </a:t>
            </a:r>
            <a:r>
              <a:rPr lang="it-IT" sz="20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Variabil</a:t>
            </a:r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…mente in movimento di </a:t>
            </a:r>
            <a:r>
              <a:rPr lang="it-IT" sz="20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Asd</a:t>
            </a:r>
            <a:r>
              <a:rPr lang="it-IT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Sporting Arechi </a:t>
            </a:r>
          </a:p>
          <a:p>
            <a:pPr algn="ctr"/>
            <a:endParaRPr lang="it-IT" sz="20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it-IT" sz="20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FB46F51-EE91-FC96-4D46-04C0F5FA06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C6F7829C-119C-C48F-FDEA-1AFFB63CDC15}"/>
              </a:ext>
            </a:extLst>
          </p:cNvPr>
          <p:cNvGrpSpPr/>
          <p:nvPr/>
        </p:nvGrpSpPr>
        <p:grpSpPr>
          <a:xfrm>
            <a:off x="308289" y="813406"/>
            <a:ext cx="6622447" cy="4510936"/>
            <a:chOff x="308289" y="813406"/>
            <a:chExt cx="6622447" cy="4510936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5D9E82C-D436-E386-6A4F-37BE0FBA6708}"/>
                </a:ext>
              </a:extLst>
            </p:cNvPr>
            <p:cNvSpPr txBox="1"/>
            <p:nvPr/>
          </p:nvSpPr>
          <p:spPr>
            <a:xfrm>
              <a:off x="2660072" y="2504209"/>
              <a:ext cx="4251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107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5D77043F-6EBD-9DB1-8442-6A0883952A73}"/>
                </a:ext>
              </a:extLst>
            </p:cNvPr>
            <p:cNvSpPr txBox="1"/>
            <p:nvPr/>
          </p:nvSpPr>
          <p:spPr>
            <a:xfrm>
              <a:off x="2156210" y="3842358"/>
              <a:ext cx="5333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/>
                <a:t>18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6C4BB297-4089-C2CA-FF6D-FD2CB01C2CFE}"/>
                </a:ext>
              </a:extLst>
            </p:cNvPr>
            <p:cNvSpPr txBox="1"/>
            <p:nvPr/>
          </p:nvSpPr>
          <p:spPr>
            <a:xfrm>
              <a:off x="5611091" y="3158836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88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02FBE60B-6798-08AA-161D-5032D2724CCA}"/>
                </a:ext>
              </a:extLst>
            </p:cNvPr>
            <p:cNvSpPr txBox="1"/>
            <p:nvPr/>
          </p:nvSpPr>
          <p:spPr>
            <a:xfrm>
              <a:off x="5049982" y="3551412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37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5A911F30-6430-C1F1-F28A-B776929C1C45}"/>
                </a:ext>
              </a:extLst>
            </p:cNvPr>
            <p:cNvSpPr txBox="1"/>
            <p:nvPr/>
          </p:nvSpPr>
          <p:spPr>
            <a:xfrm>
              <a:off x="1641764" y="4091187"/>
              <a:ext cx="264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2</a:t>
              </a:r>
            </a:p>
          </p:txBody>
        </p:sp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07B0976C-C6EB-6EB1-0542-8CA86C047D71}"/>
                </a:ext>
              </a:extLst>
            </p:cNvPr>
            <p:cNvSpPr/>
            <p:nvPr/>
          </p:nvSpPr>
          <p:spPr>
            <a:xfrm>
              <a:off x="1906580" y="4478482"/>
              <a:ext cx="753492" cy="307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</a:rPr>
                <a:t>Musica</a:t>
              </a:r>
            </a:p>
          </p:txBody>
        </p:sp>
        <p:pic>
          <p:nvPicPr>
            <p:cNvPr id="10242" name="Picture 2" descr="Grafico delle risposte di Moduli. Titolo della domanda: 11) E&amp;apos; soddisfatto dei progetti realizzati con gli  esperti esterni? . Numero di risposte: .">
              <a:extLst>
                <a:ext uri="{FF2B5EF4-FFF2-40B4-BE49-F238E27FC236}">
                  <a16:creationId xmlns:a16="http://schemas.microsoft.com/office/drawing/2014/main" id="{70BA9B30-7FDB-971E-2E68-21EBA9D13A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201"/>
            <a:stretch>
              <a:fillRect/>
            </a:stretch>
          </p:blipFill>
          <p:spPr bwMode="auto">
            <a:xfrm>
              <a:off x="308289" y="813406"/>
              <a:ext cx="6622447" cy="4510936"/>
            </a:xfrm>
            <a:prstGeom prst="rect">
              <a:avLst/>
            </a:prstGeom>
            <a:noFill/>
            <a:ln>
              <a:solidFill>
                <a:srgbClr val="80C535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3524E937-AB6E-676F-3B87-6F39B05D9DC3}"/>
                </a:ext>
              </a:extLst>
            </p:cNvPr>
            <p:cNvSpPr/>
            <p:nvPr/>
          </p:nvSpPr>
          <p:spPr>
            <a:xfrm>
              <a:off x="1433946" y="4070405"/>
              <a:ext cx="633845" cy="307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1122B8BD-D0A1-1B02-A35A-16603A7A4C4F}"/>
                </a:ext>
              </a:extLst>
            </p:cNvPr>
            <p:cNvSpPr/>
            <p:nvPr/>
          </p:nvSpPr>
          <p:spPr>
            <a:xfrm>
              <a:off x="4294179" y="3980857"/>
              <a:ext cx="633845" cy="3966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73B72601-EC9F-0850-4AE6-69EE55CBB07D}"/>
                </a:ext>
              </a:extLst>
            </p:cNvPr>
            <p:cNvSpPr/>
            <p:nvPr/>
          </p:nvSpPr>
          <p:spPr>
            <a:xfrm>
              <a:off x="4845719" y="4478482"/>
              <a:ext cx="1110338" cy="307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</a:rPr>
                <a:t>Variabilmente in movimento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EA533C8-81B7-AEC3-E536-55187A0854AC}"/>
                </a:ext>
              </a:extLst>
            </p:cNvPr>
            <p:cNvSpPr txBox="1"/>
            <p:nvPr/>
          </p:nvSpPr>
          <p:spPr>
            <a:xfrm>
              <a:off x="2728491" y="2398562"/>
              <a:ext cx="4106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/>
                <a:t>110</a:t>
              </a:r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AF4B6A0C-226C-057B-28B2-6907E834756A}"/>
                </a:ext>
              </a:extLst>
            </p:cNvPr>
            <p:cNvSpPr/>
            <p:nvPr/>
          </p:nvSpPr>
          <p:spPr>
            <a:xfrm>
              <a:off x="1786628" y="4476160"/>
              <a:ext cx="1298559" cy="277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dirty="0">
                  <a:solidFill>
                    <a:schemeClr val="tx1"/>
                  </a:solidFill>
                </a:rPr>
                <a:t>Musica, maestra!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B98A56B-C105-376E-46EB-9CF4638896AF}"/>
                </a:ext>
              </a:extLst>
            </p:cNvPr>
            <p:cNvSpPr txBox="1"/>
            <p:nvPr/>
          </p:nvSpPr>
          <p:spPr>
            <a:xfrm>
              <a:off x="5611091" y="2995620"/>
              <a:ext cx="3353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/>
                <a:t>95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ECBC4622-AD97-8E6F-AAE2-80057A8170E4}"/>
                </a:ext>
              </a:extLst>
            </p:cNvPr>
            <p:cNvSpPr txBox="1"/>
            <p:nvPr/>
          </p:nvSpPr>
          <p:spPr>
            <a:xfrm>
              <a:off x="2156210" y="4108282"/>
              <a:ext cx="3353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/>
                <a:t>15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060791A6-8BE9-B060-681E-B8576105FCC8}"/>
                </a:ext>
              </a:extLst>
            </p:cNvPr>
            <p:cNvSpPr txBox="1"/>
            <p:nvPr/>
          </p:nvSpPr>
          <p:spPr>
            <a:xfrm>
              <a:off x="5049982" y="4067086"/>
              <a:ext cx="3353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/>
                <a:t>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361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2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0" y="35295"/>
            <a:ext cx="6941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graphicFrame>
        <p:nvGraphicFramePr>
          <p:cNvPr id="13" name="Tabella 8">
            <a:extLst>
              <a:ext uri="{FF2B5EF4-FFF2-40B4-BE49-F238E27FC236}">
                <a16:creationId xmlns:a16="http://schemas.microsoft.com/office/drawing/2014/main" id="{5CE2501E-47B0-41BC-A29C-106CE83EB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943811"/>
              </p:ext>
            </p:extLst>
          </p:nvPr>
        </p:nvGraphicFramePr>
        <p:xfrm>
          <a:off x="800100" y="487089"/>
          <a:ext cx="8029868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9868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</a:tblGrid>
              <a:tr h="368381">
                <a:tc>
                  <a:txBody>
                    <a:bodyPr/>
                    <a:lstStyle/>
                    <a:p>
                      <a:r>
                        <a:rPr lang="it-IT" sz="2000" dirty="0"/>
                        <a:t>Progetti curricolari dell’Offerta Formativa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-PROGETTO PRE – ACCOGLIENZA 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81669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DIVERTIAMOCI COL CODING E LA PIXEL ART(STEM)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ENGLISH DAY BY DAY (Lingua Inglese)             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IL VIAGGIO DI UN PICCOLO CITTADINO (</a:t>
                      </a:r>
                      <a:r>
                        <a:rPr lang="it-IT" sz="14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Ed.Civica</a:t>
                      </a: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PICCOLI EROI DELLO SPORT(JOY OF MOVING)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459586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PSICOMOTRICITA’ IN AMBIENTE ABA (Inclusione)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246616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UNA BIBLIOTECA PER CRESCERE, SOGNARE, CONDIVIDERE (Promozione della lettura)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204435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NUMERI IN GIOCO (Intelligenza numerica)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64866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STORIE DI ALTRO GENERE (Parità di genere)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828327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VARIABIL…MENTE IN MOVIMENTO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156731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MUSICA MAESTRA! (Musica)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929444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EMOZIONI A TEATRO CON SKETCH IN INGLESE (Teatro)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36348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METAFONOLOGIA – PAROLE IN GIOCO(Prevenzione e sperimentazione)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757590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VIAGGIO TRA PAROLE E COLORI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164596"/>
                  </a:ext>
                </a:extLst>
              </a:tr>
              <a:tr h="2833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CRESCO CON GIOCAYOGA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206510"/>
                  </a:ext>
                </a:extLst>
              </a:tr>
              <a:tr h="2492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INTELLIGENZA NUMERICA E PRESCRITTURA(PNRR)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65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82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B061AA5-B271-57DE-1794-F029E40A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3</a:t>
            </a:fld>
            <a:endParaRPr lang="en-US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D8DA5018-C3CE-4B3E-59D7-74E79899D420}"/>
              </a:ext>
            </a:extLst>
          </p:cNvPr>
          <p:cNvSpPr txBox="1">
            <a:spLocks/>
          </p:cNvSpPr>
          <p:nvPr/>
        </p:nvSpPr>
        <p:spPr>
          <a:xfrm>
            <a:off x="193301" y="566679"/>
            <a:ext cx="8965845" cy="49991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2000" b="1" dirty="0">
                <a:solidFill>
                  <a:schemeClr val="bg1"/>
                </a:solidFill>
              </a:rPr>
              <a:t>Totale risposte raccolte:125 su 349 iscritti (36%)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BEC8FE0-D80A-9863-C6E2-0DA9884881AC}"/>
              </a:ext>
            </a:extLst>
          </p:cNvPr>
          <p:cNvSpPr/>
          <p:nvPr/>
        </p:nvSpPr>
        <p:spPr>
          <a:xfrm>
            <a:off x="0" y="35295"/>
            <a:ext cx="6941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pic>
        <p:nvPicPr>
          <p:cNvPr id="1026" name="Picture 2" descr="Grafico delle risposte di Moduli. Titolo della domanda: Suo/a figlio/a frequenta il plesso:. Numero di risposte: 125 risposte.">
            <a:extLst>
              <a:ext uri="{FF2B5EF4-FFF2-40B4-BE49-F238E27FC236}">
                <a16:creationId xmlns:a16="http://schemas.microsoft.com/office/drawing/2014/main" id="{2326CAED-342D-1FC1-3A4D-E21CB72B0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63" y="1481929"/>
            <a:ext cx="8423537" cy="4004471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22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8EB0232-46D2-4BC6-8100-5C8C3947FB2A}"/>
              </a:ext>
            </a:extLst>
          </p:cNvPr>
          <p:cNvSpPr txBox="1"/>
          <p:nvPr/>
        </p:nvSpPr>
        <p:spPr>
          <a:xfrm>
            <a:off x="468903" y="5324045"/>
            <a:ext cx="8989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dirty="0">
                <a:solidFill>
                  <a:schemeClr val="accent2"/>
                </a:solidFill>
                <a:latin typeface="Calibri"/>
              </a:rPr>
              <a:t>Il 90,2</a:t>
            </a: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 è soddisfatto della chiarezza dei documenti d’Istituto e del sito web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6D93BD75-6A52-44E8-9700-E8A418AC92EA}"/>
              </a:ext>
            </a:extLst>
          </p:cNvPr>
          <p:cNvSpPr txBox="1">
            <a:spLocks/>
          </p:cNvSpPr>
          <p:nvPr/>
        </p:nvSpPr>
        <p:spPr>
          <a:xfrm>
            <a:off x="-90964" y="303309"/>
            <a:ext cx="6538417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4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4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13859" y="397825"/>
            <a:ext cx="1793244" cy="925545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7544B390-B33B-BDBF-8AF5-9458F69375A2}"/>
              </a:ext>
            </a:extLst>
          </p:cNvPr>
          <p:cNvGrpSpPr/>
          <p:nvPr/>
        </p:nvGrpSpPr>
        <p:grpSpPr>
          <a:xfrm>
            <a:off x="468903" y="757847"/>
            <a:ext cx="8381072" cy="4177876"/>
            <a:chOff x="788457" y="1103353"/>
            <a:chExt cx="8061517" cy="3832370"/>
          </a:xfrm>
        </p:grpSpPr>
        <p:pic>
          <p:nvPicPr>
            <p:cNvPr id="2050" name="Picture 2" descr="Grafico delle risposte di Moduli. Titolo della domanda: 1) Ritiene chiari e di facile consultazione i documenti di Istituto e il nostro sito web?. Numero di risposte: 123 risposte.">
              <a:extLst>
                <a:ext uri="{FF2B5EF4-FFF2-40B4-BE49-F238E27FC236}">
                  <a16:creationId xmlns:a16="http://schemas.microsoft.com/office/drawing/2014/main" id="{FC050E9E-9397-761A-FAD6-36729B1134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57" y="1103353"/>
              <a:ext cx="8061517" cy="3832370"/>
            </a:xfrm>
            <a:prstGeom prst="rect">
              <a:avLst/>
            </a:prstGeom>
            <a:noFill/>
            <a:ln>
              <a:solidFill>
                <a:srgbClr val="80C535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2C95B22F-682B-ADD7-161A-182B8B217A33}"/>
                </a:ext>
              </a:extLst>
            </p:cNvPr>
            <p:cNvSpPr/>
            <p:nvPr/>
          </p:nvSpPr>
          <p:spPr>
            <a:xfrm>
              <a:off x="1018309" y="1652155"/>
              <a:ext cx="779318" cy="15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4EAB2A93-88C0-FDEE-F152-4A94C560515F}"/>
                </a:ext>
              </a:extLst>
            </p:cNvPr>
            <p:cNvSpPr/>
            <p:nvPr/>
          </p:nvSpPr>
          <p:spPr>
            <a:xfrm>
              <a:off x="2171700" y="3667992"/>
              <a:ext cx="786244" cy="2696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</a:rPr>
                <a:t>5 (2,5%)</a:t>
              </a:r>
              <a:r>
                <a:rPr lang="it-IT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663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5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510988" y="5716097"/>
            <a:ext cx="9669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dirty="0">
                <a:solidFill>
                  <a:schemeClr val="accent2"/>
                </a:solidFill>
                <a:latin typeface="Calibri"/>
              </a:rPr>
              <a:t>Il </a:t>
            </a: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95,2% è soddisfatto dell’organizzazione delle attività curricolari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3074" name="Picture 2" descr="Grafico delle risposte di Moduli. Titolo della domanda: 2) E&amp;apos; soddisfatto/a di come la scuola ha progettato e organizzato le attività quotidiane curricolari?. Numero di risposte: 125 risposte.">
            <a:extLst>
              <a:ext uri="{FF2B5EF4-FFF2-40B4-BE49-F238E27FC236}">
                <a16:creationId xmlns:a16="http://schemas.microsoft.com/office/drawing/2014/main" id="{8FB13F32-6319-3F0C-00CB-9BB18A893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60" y="770793"/>
            <a:ext cx="9222748" cy="4384408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2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D06E1-FA4B-4255-83E1-1B0F25090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4BFC3CF-9B66-078A-E56D-661F5F0F0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6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B3A34F6-C86A-A3F4-CD3C-554380D06665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0C4CBD8-E044-A96C-A917-1683733616FF}"/>
              </a:ext>
            </a:extLst>
          </p:cNvPr>
          <p:cNvSpPr txBox="1"/>
          <p:nvPr/>
        </p:nvSpPr>
        <p:spPr>
          <a:xfrm>
            <a:off x="303170" y="5695315"/>
            <a:ext cx="9796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dirty="0">
                <a:solidFill>
                  <a:schemeClr val="accent2"/>
                </a:solidFill>
                <a:latin typeface="Calibri"/>
              </a:rPr>
              <a:t>Il </a:t>
            </a: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95,2% è soddisfatto delle attività proposte e delle relazioni tra docenti e alunni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D6617A7-29BA-0E95-2876-EDD0FF1D9D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4098" name="Picture 2" descr="Grafico delle risposte di Moduli. Titolo della domanda: 3) Ritiene che i docenti abbiano proposto attività coinvolgenti e abbiano instaurato relazioni positive con gli studenti?. Numero di risposte: 125 risposte.">
            <a:extLst>
              <a:ext uri="{FF2B5EF4-FFF2-40B4-BE49-F238E27FC236}">
                <a16:creationId xmlns:a16="http://schemas.microsoft.com/office/drawing/2014/main" id="{7E57B5F5-5FBA-F717-5380-74E3F7F35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07" y="637637"/>
            <a:ext cx="9152558" cy="4651359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67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7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385512-EBD2-4E84-B8F3-2FEFFDD081B7}"/>
              </a:ext>
            </a:extLst>
          </p:cNvPr>
          <p:cNvSpPr txBox="1"/>
          <p:nvPr/>
        </p:nvSpPr>
        <p:spPr>
          <a:xfrm>
            <a:off x="-370561" y="5082899"/>
            <a:ext cx="103278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78,4% ritiene idonei gli strumenti, i materiali e gli spazi a disposizione</a:t>
            </a:r>
            <a:endParaRPr lang="it-IT" sz="24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Grafico delle risposte di Moduli. Titolo della domanda: 4) Considera adeguati gli strumenti, i materiali e gli spazi che la scuola ha messo a disposizione?. Numero di risposte: 125 risposte.">
            <a:extLst>
              <a:ext uri="{FF2B5EF4-FFF2-40B4-BE49-F238E27FC236}">
                <a16:creationId xmlns:a16="http://schemas.microsoft.com/office/drawing/2014/main" id="{455AA14B-B682-3F07-D46B-DB9F567A2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0" y="726883"/>
            <a:ext cx="9157893" cy="4353577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3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8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0" y="5231915"/>
            <a:ext cx="89262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90,4% è soddisfatto della comunicazione tra scuola e famiglie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6146" name="Picture 2" descr="Grafico delle risposte di Moduli. Titolo della domanda: 8) E&amp;apos; soddisfatto delle relazioni e della qualità della comunicazione tra la scuola e le famiglie?. Numero di risposte: 125 risposte.">
            <a:extLst>
              <a:ext uri="{FF2B5EF4-FFF2-40B4-BE49-F238E27FC236}">
                <a16:creationId xmlns:a16="http://schemas.microsoft.com/office/drawing/2014/main" id="{647D8E23-9F7B-4179-D10A-3BEC99687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5" y="753235"/>
            <a:ext cx="9142675" cy="4346342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63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5AFE-1EF1-66ED-F469-48A8AE9DD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526ADD4-1055-DE8C-41CF-9504D4888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9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FEAB54D-0285-E23B-D3CE-6E78766C7DDB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INFANZIA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ACB2DF4-9EB0-CEBA-ADF4-C506B0276D2D}"/>
              </a:ext>
            </a:extLst>
          </p:cNvPr>
          <p:cNvSpPr txBox="1"/>
          <p:nvPr/>
        </p:nvSpPr>
        <p:spPr>
          <a:xfrm>
            <a:off x="347716" y="5354740"/>
            <a:ext cx="84949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95,2% è soddisfatto dell’accoglienza dei coordinatori di Plesso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DCCFD16-D038-711D-841E-F93AD845B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pic>
        <p:nvPicPr>
          <p:cNvPr id="7170" name="Picture 2" descr="Grafico delle risposte di Moduli. Titolo della domanda: 9) E&amp;apos; soddisfatto dell&amp;apos;accoglienza da parte dei coordinatori di Plesso?. Numero di risposte: 125 risposte.">
            <a:extLst>
              <a:ext uri="{FF2B5EF4-FFF2-40B4-BE49-F238E27FC236}">
                <a16:creationId xmlns:a16="http://schemas.microsoft.com/office/drawing/2014/main" id="{490C9981-CD9C-59DA-0BF5-C2BB52AD2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5" y="648715"/>
            <a:ext cx="9101085" cy="4326571"/>
          </a:xfrm>
          <a:prstGeom prst="rect">
            <a:avLst/>
          </a:prstGeom>
          <a:noFill/>
          <a:ln>
            <a:solidFill>
              <a:srgbClr val="80C53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66991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483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Trebuchet MS</vt:lpstr>
      <vt:lpstr>Wingdings 3</vt:lpstr>
      <vt:lpstr>Sfaccettatura</vt:lpstr>
      <vt:lpstr>            QUESTIONARIO PER FAMIGLIE Analisi dati gradimento Scuola dell’Infanzia  Qualità della scuola e arricchimento dell’Offerta Formativa a.s.2024/25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de martino</dc:creator>
  <cp:lastModifiedBy>Raffaele Caputo</cp:lastModifiedBy>
  <cp:revision>27</cp:revision>
  <dcterms:created xsi:type="dcterms:W3CDTF">2020-04-02T16:39:04Z</dcterms:created>
  <dcterms:modified xsi:type="dcterms:W3CDTF">2025-06-28T07:33:46Z</dcterms:modified>
</cp:coreProperties>
</file>