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310" r:id="rId3"/>
    <p:sldId id="318" r:id="rId4"/>
    <p:sldId id="319" r:id="rId5"/>
    <p:sldId id="329" r:id="rId6"/>
    <p:sldId id="330" r:id="rId7"/>
    <p:sldId id="331" r:id="rId8"/>
    <p:sldId id="332" r:id="rId9"/>
    <p:sldId id="320" r:id="rId10"/>
    <p:sldId id="321" r:id="rId11"/>
    <p:sldId id="333" r:id="rId12"/>
    <p:sldId id="334" r:id="rId13"/>
    <p:sldId id="335" r:id="rId14"/>
    <p:sldId id="322" r:id="rId15"/>
    <p:sldId id="336" r:id="rId16"/>
    <p:sldId id="337" r:id="rId17"/>
    <p:sldId id="323" r:id="rId18"/>
    <p:sldId id="340" r:id="rId19"/>
    <p:sldId id="348" r:id="rId20"/>
    <p:sldId id="349" r:id="rId21"/>
    <p:sldId id="341" r:id="rId22"/>
    <p:sldId id="324" r:id="rId23"/>
    <p:sldId id="343" r:id="rId24"/>
    <p:sldId id="344" r:id="rId25"/>
    <p:sldId id="345" r:id="rId26"/>
    <p:sldId id="346" r:id="rId27"/>
    <p:sldId id="347" r:id="rId28"/>
    <p:sldId id="328" r:id="rId29"/>
  </p:sldIdLst>
  <p:sldSz cx="9144000" cy="6858000" type="screen4x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FAB74E"/>
    <a:srgbClr val="E9E1F5"/>
    <a:srgbClr val="8AB3DB"/>
    <a:srgbClr val="19428A"/>
    <a:srgbClr val="4282BD"/>
    <a:srgbClr val="97BE53"/>
    <a:srgbClr val="559DCD"/>
    <a:srgbClr val="546688"/>
    <a:srgbClr val="88B6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6D96F5-3363-496F-8145-26FD134B55B6}" v="82" dt="2024-06-19T15:15:15.7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Stile scuro 1 - Color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Stile scuro 2 - Colore 5/Color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2838BEF-8BB2-4498-84A7-C5851F593DF1}" styleName="Stile medio 4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301B821-A1FF-4177-AEE7-76D212191A09}" styleName="Stile medio 1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6D9F66E-5EB9-4882-86FB-DCBF35E3C3E4}" styleName="Stile medio 4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Stile medio 4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444" autoAdjust="0"/>
  </p:normalViewPr>
  <p:slideViewPr>
    <p:cSldViewPr snapToGrid="0">
      <p:cViewPr varScale="1">
        <p:scale>
          <a:sx n="70" d="100"/>
          <a:sy n="70" d="100"/>
        </p:scale>
        <p:origin x="1814" y="2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CC31516C-9573-4018-8B77-B223B1A3C1F7}" type="datetimeFigureOut">
              <a:rPr lang="it-IT" smtClean="0"/>
              <a:t>28/06/2025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D1557685-71C1-4872-A34C-AFA56E6403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8907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15073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13129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41651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33434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9247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13129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39641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99946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13129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28003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E1F6E-22C9-857E-4840-9D7214995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481E80A-093E-6E4C-8CF8-D53FF9DAFF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3FF7E55F-0DE6-C9D3-C2D2-CFA06ADE88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1961226-D404-CEF1-75DC-3D0BAF4A0A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8832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14364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C4E5B-0C10-F4DC-241A-B8A53B3A2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9BD79725-2FC0-6F81-19D3-CD39121DC0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B013084-0F41-9E2B-FFC5-2B6493E1A6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5860360-D4C3-9FFB-53B3-051857CF54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20285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21505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13129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14568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69465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63481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95887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206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1312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1312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1312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83035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94972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60596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986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57685-71C1-4872-A34C-AFA56E6403A9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1312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6242C-1766-4321-9448-D3B95296C807}" type="datetime1">
              <a:rPr lang="it-IT" smtClean="0"/>
              <a:t>28/06/2025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1466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2443C-2314-4D74-BADB-EF3FB140390D}" type="datetime1">
              <a:rPr lang="it-IT" smtClean="0"/>
              <a:t>28/06/2025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656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E3270-7742-42DF-A3BB-B329AEE4F00D}" type="datetime1">
              <a:rPr lang="it-IT" smtClean="0"/>
              <a:t>28/06/2025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870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84024-FBA9-44C0-9426-9B59E3774D29}" type="datetime1">
              <a:rPr lang="it-IT" smtClean="0"/>
              <a:t>28/06/2025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9689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87A89-D2A3-4883-A295-E3740AEE719C}" type="datetime1">
              <a:rPr lang="it-IT" smtClean="0"/>
              <a:t>28/06/2025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6500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A7A9A-DB9B-4C7E-92AB-78ADA41EC4F0}" type="datetime1">
              <a:rPr lang="it-IT" smtClean="0"/>
              <a:t>28/06/2025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6532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EE9E-0E75-4459-8639-4D56EEEAC139}" type="datetime1">
              <a:rPr lang="it-IT" smtClean="0"/>
              <a:t>28/06/2025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7925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26720-2547-41C0-B359-3431C457B893}" type="datetime1">
              <a:rPr lang="it-IT" smtClean="0"/>
              <a:t>28/06/2025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5871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2B1D8-DCD7-45E3-B23F-B06D4BBDA0B2}" type="datetime1">
              <a:rPr lang="it-IT" smtClean="0"/>
              <a:t>28/06/2025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0043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B9C68-622B-491F-BE85-698093D385A6}" type="datetime1">
              <a:rPr lang="it-IT" smtClean="0"/>
              <a:t>28/06/2025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2083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EF901-5DEB-4E06-97B0-A5C7F1AA4841}" type="datetime1">
              <a:rPr lang="it-IT" smtClean="0"/>
              <a:t>28/06/2025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305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E0943-9D01-4EBC-8D82-720137C7ADE1}" type="datetime1">
              <a:rPr lang="it-IT" smtClean="0"/>
              <a:t>28/06/2025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60961-C9E3-438A-B7ED-5C9BA87F74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1069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tif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7.tiff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20181"/>
          <a:stretch/>
        </p:blipFill>
        <p:spPr>
          <a:xfrm>
            <a:off x="-2" y="0"/>
            <a:ext cx="2525783" cy="5917722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40933" y="0"/>
            <a:ext cx="2028825" cy="2732690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B1DC6827-03B6-4D65-ADBA-7AB7E1BAC370}"/>
              </a:ext>
            </a:extLst>
          </p:cNvPr>
          <p:cNvSpPr/>
          <p:nvPr/>
        </p:nvSpPr>
        <p:spPr>
          <a:xfrm>
            <a:off x="1655165" y="4844783"/>
            <a:ext cx="7488835" cy="349251"/>
          </a:xfrm>
          <a:prstGeom prst="rect">
            <a:avLst/>
          </a:prstGeom>
          <a:solidFill>
            <a:srgbClr val="97B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746DAB8A-0B6E-41FB-93DD-67F71BDCA30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34761" y="152623"/>
            <a:ext cx="1948563" cy="1005710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834F98D9-F6DB-4B64-B7F0-912F87813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793" y="5382883"/>
            <a:ext cx="2763207" cy="1430277"/>
          </a:xfrm>
          <a:prstGeom prst="rect">
            <a:avLst/>
          </a:prstGeom>
        </p:spPr>
      </p:pic>
      <p:sp>
        <p:nvSpPr>
          <p:cNvPr id="22" name="Rectangle 8">
            <a:extLst>
              <a:ext uri="{FF2B5EF4-FFF2-40B4-BE49-F238E27FC236}">
                <a16:creationId xmlns:a16="http://schemas.microsoft.com/office/drawing/2014/main" id="{014A1EA2-A3D8-465F-87F8-54128C5B9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0774" y="5429220"/>
            <a:ext cx="2967757" cy="36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1000"/>
              </a:spcBef>
              <a:defRPr/>
            </a:pPr>
            <a:r>
              <a:rPr lang="it-IT" sz="2000" b="1" i="1" dirty="0">
                <a:solidFill>
                  <a:srgbClr val="C00000"/>
                </a:solidFill>
                <a:latin typeface="Arial Black" panose="020B0A04020102020204" pitchFamily="34" charset="0"/>
              </a:rPr>
              <a:t>Giugno 2025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id="{AF666F9C-0BBF-43CD-9DE4-06F32D7FC96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61" y="6000193"/>
            <a:ext cx="1702395" cy="774075"/>
          </a:xfrm>
          <a:prstGeom prst="rect">
            <a:avLst/>
          </a:prstGeom>
        </p:spPr>
      </p:pic>
      <p:sp>
        <p:nvSpPr>
          <p:cNvPr id="25" name="Rectangle 8">
            <a:extLst>
              <a:ext uri="{FF2B5EF4-FFF2-40B4-BE49-F238E27FC236}">
                <a16:creationId xmlns:a16="http://schemas.microsoft.com/office/drawing/2014/main" id="{E5914086-D4D5-48AA-BA43-78AE3859F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0684" y="1824642"/>
            <a:ext cx="4967935" cy="148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1000"/>
              </a:spcBef>
              <a:defRPr/>
            </a:pPr>
            <a:r>
              <a:rPr lang="it-IT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ANALISI DATI DI GRADIMENTO </a:t>
            </a:r>
          </a:p>
          <a:p>
            <a:pPr algn="ctr">
              <a:spcBef>
                <a:spcPts val="1000"/>
              </a:spcBef>
              <a:defRPr/>
            </a:pPr>
            <a:r>
              <a:rPr lang="de-DE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DOCENTI</a:t>
            </a:r>
            <a:endParaRPr lang="it-IT" sz="3200" b="1" i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347479F7-3A4A-45FF-86EC-599FD4478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1146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3B0BEA0-F560-4630-957D-9DE86F056B06}"/>
              </a:ext>
            </a:extLst>
          </p:cNvPr>
          <p:cNvSpPr/>
          <p:nvPr/>
        </p:nvSpPr>
        <p:spPr>
          <a:xfrm>
            <a:off x="1567132" y="6286773"/>
            <a:ext cx="7576868" cy="86265"/>
          </a:xfrm>
          <a:prstGeom prst="rect">
            <a:avLst/>
          </a:prstGeom>
          <a:solidFill>
            <a:srgbClr val="97B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77638" y="84852"/>
            <a:ext cx="1550422" cy="800219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10</a:t>
            </a:fld>
            <a:endParaRPr lang="it-IT"/>
          </a:p>
        </p:txBody>
      </p:sp>
      <p:graphicFrame>
        <p:nvGraphicFramePr>
          <p:cNvPr id="15" name="Segnaposto contenuto 4">
            <a:extLst>
              <a:ext uri="{FF2B5EF4-FFF2-40B4-BE49-F238E27FC236}">
                <a16:creationId xmlns:a16="http://schemas.microsoft.com/office/drawing/2014/main" id="{436AC79D-D41A-4049-8ABF-C9FB66934E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2489743"/>
              </p:ext>
            </p:extLst>
          </p:nvPr>
        </p:nvGraphicFramePr>
        <p:xfrm>
          <a:off x="1394039" y="4181460"/>
          <a:ext cx="7483052" cy="2093307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2978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05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1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18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10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77572">
                <a:tc>
                  <a:txBody>
                    <a:bodyPr/>
                    <a:lstStyle/>
                    <a:p>
                      <a:pPr algn="l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POCO SODDISFACENTE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SODDISFACENTE</a:t>
                      </a:r>
                    </a:p>
                  </a:txBody>
                  <a:tcPr anchor="ctr">
                    <a:solidFill>
                      <a:srgbClr val="FAB74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MOLTO  SODDISFACENTE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4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INFANZIA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44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63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44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325088"/>
                  </a:ext>
                </a:extLst>
              </a:tr>
              <a:tr h="3371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2,4%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45,2%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33,4%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5282670"/>
                  </a:ext>
                </a:extLst>
              </a:tr>
            </a:tbl>
          </a:graphicData>
        </a:graphic>
      </p:graphicFrame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009F2F4D-70A1-8B03-3743-DF4B07468252}"/>
              </a:ext>
            </a:extLst>
          </p:cNvPr>
          <p:cNvSpPr txBox="1"/>
          <p:nvPr/>
        </p:nvSpPr>
        <p:spPr>
          <a:xfrm>
            <a:off x="-69394" y="6356351"/>
            <a:ext cx="9528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0070C0"/>
                </a:solidFill>
              </a:rPr>
              <a:t>Il 79 % dei docenti ritiene soddisfacente la funzionalità degli spazi/ambienti/strumenti</a:t>
            </a:r>
          </a:p>
        </p:txBody>
      </p:sp>
      <p:pic>
        <p:nvPicPr>
          <p:cNvPr id="2" name="Picture 2" descr="Grafico delle risposte di Moduli. Titolo della domanda: 4. Qualità degli ambienti di apprendimento. Numero di risposte: .">
            <a:extLst>
              <a:ext uri="{FF2B5EF4-FFF2-40B4-BE49-F238E27FC236}">
                <a16:creationId xmlns:a16="http://schemas.microsoft.com/office/drawing/2014/main" id="{622DB1C9-D0BE-9AE5-01A2-D89880FC4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132" y="767839"/>
            <a:ext cx="6771325" cy="331160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59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3B0BEA0-F560-4630-957D-9DE86F056B06}"/>
              </a:ext>
            </a:extLst>
          </p:cNvPr>
          <p:cNvSpPr/>
          <p:nvPr/>
        </p:nvSpPr>
        <p:spPr>
          <a:xfrm>
            <a:off x="1567132" y="6286773"/>
            <a:ext cx="7576868" cy="86265"/>
          </a:xfrm>
          <a:prstGeom prst="rect">
            <a:avLst/>
          </a:prstGeom>
          <a:solidFill>
            <a:srgbClr val="97B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77638" y="84852"/>
            <a:ext cx="1550422" cy="800219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11</a:t>
            </a:fld>
            <a:endParaRPr lang="it-IT"/>
          </a:p>
        </p:txBody>
      </p:sp>
      <p:graphicFrame>
        <p:nvGraphicFramePr>
          <p:cNvPr id="15" name="Segnaposto contenuto 4">
            <a:extLst>
              <a:ext uri="{FF2B5EF4-FFF2-40B4-BE49-F238E27FC236}">
                <a16:creationId xmlns:a16="http://schemas.microsoft.com/office/drawing/2014/main" id="{436AC79D-D41A-4049-8ABF-C9FB66934E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5849242"/>
              </p:ext>
            </p:extLst>
          </p:nvPr>
        </p:nvGraphicFramePr>
        <p:xfrm>
          <a:off x="1228429" y="4288052"/>
          <a:ext cx="7286921" cy="208498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1926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88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0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86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59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POCO SODDISFACENTE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SODDISFACENTE</a:t>
                      </a:r>
                    </a:p>
                  </a:txBody>
                  <a:tcPr anchor="ctr">
                    <a:solidFill>
                      <a:srgbClr val="FAB74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MOLTO  SODDISFACENTE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0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INFANZIA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99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05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21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325088"/>
                  </a:ext>
                </a:extLst>
              </a:tr>
              <a:tr h="32621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4,8%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49,2%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27%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81784086"/>
                  </a:ext>
                </a:extLst>
              </a:tr>
            </a:tbl>
          </a:graphicData>
        </a:graphic>
      </p:graphicFrame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17AC166A-0DFF-0317-113E-9EF6444A9CF0}"/>
              </a:ext>
            </a:extLst>
          </p:cNvPr>
          <p:cNvSpPr txBox="1"/>
          <p:nvPr/>
        </p:nvSpPr>
        <p:spPr>
          <a:xfrm>
            <a:off x="-179109" y="6498444"/>
            <a:ext cx="9833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0070C0"/>
                </a:solidFill>
              </a:rPr>
              <a:t>Il 76,2 % dei docenti ritiene soddisfacente la pulizia degli spazi/ambienti/strumenti</a:t>
            </a:r>
          </a:p>
        </p:txBody>
      </p:sp>
      <p:pic>
        <p:nvPicPr>
          <p:cNvPr id="6" name="Picture 2" descr="Grafico delle risposte di Moduli. Titolo della domanda: 4. Qualità degli ambienti di apprendimento. Numero di risposte: .">
            <a:extLst>
              <a:ext uri="{FF2B5EF4-FFF2-40B4-BE49-F238E27FC236}">
                <a16:creationId xmlns:a16="http://schemas.microsoft.com/office/drawing/2014/main" id="{AC62E2F7-880C-B81B-DAB1-F3C79EF1D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132" y="767839"/>
            <a:ext cx="6771325" cy="331160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084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3B0BEA0-F560-4630-957D-9DE86F056B06}"/>
              </a:ext>
            </a:extLst>
          </p:cNvPr>
          <p:cNvSpPr/>
          <p:nvPr/>
        </p:nvSpPr>
        <p:spPr>
          <a:xfrm>
            <a:off x="1567132" y="6286773"/>
            <a:ext cx="7576868" cy="86265"/>
          </a:xfrm>
          <a:prstGeom prst="rect">
            <a:avLst/>
          </a:prstGeom>
          <a:solidFill>
            <a:srgbClr val="97B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77638" y="84852"/>
            <a:ext cx="1550422" cy="800219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12</a:t>
            </a:fld>
            <a:endParaRPr lang="it-IT"/>
          </a:p>
        </p:txBody>
      </p:sp>
      <p:graphicFrame>
        <p:nvGraphicFramePr>
          <p:cNvPr id="15" name="Segnaposto contenuto 4">
            <a:extLst>
              <a:ext uri="{FF2B5EF4-FFF2-40B4-BE49-F238E27FC236}">
                <a16:creationId xmlns:a16="http://schemas.microsoft.com/office/drawing/2014/main" id="{436AC79D-D41A-4049-8ABF-C9FB66934E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3448519"/>
              </p:ext>
            </p:extLst>
          </p:nvPr>
        </p:nvGraphicFramePr>
        <p:xfrm>
          <a:off x="1228429" y="4315091"/>
          <a:ext cx="7286921" cy="2136619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2099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1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0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86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59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62135">
                <a:tc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POCO SODDISFACENTE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SODDISFACENTE</a:t>
                      </a:r>
                    </a:p>
                  </a:txBody>
                  <a:tcPr anchor="ctr">
                    <a:solidFill>
                      <a:srgbClr val="FAB74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MOLTO  SODDISFACENTE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8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INFANZIA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22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88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21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325088"/>
                  </a:ext>
                </a:extLst>
              </a:tr>
              <a:tr h="14682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54%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28%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1032396"/>
                  </a:ext>
                </a:extLst>
              </a:tr>
            </a:tbl>
          </a:graphicData>
        </a:graphic>
      </p:graphicFrame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42C8DAD-BAD9-9D58-2901-8063CC2B652F}"/>
              </a:ext>
            </a:extLst>
          </p:cNvPr>
          <p:cNvSpPr txBox="1"/>
          <p:nvPr/>
        </p:nvSpPr>
        <p:spPr>
          <a:xfrm>
            <a:off x="-179109" y="6498444"/>
            <a:ext cx="9464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0070C0"/>
                </a:solidFill>
              </a:rPr>
              <a:t>L’82 % dei docenti ritiene soddisfacente la condivisione degli ambienti comuni</a:t>
            </a:r>
          </a:p>
        </p:txBody>
      </p:sp>
      <p:pic>
        <p:nvPicPr>
          <p:cNvPr id="6" name="Picture 2" descr="Grafico delle risposte di Moduli. Titolo della domanda: 4. Qualità degli ambienti di apprendimento. Numero di risposte: .">
            <a:extLst>
              <a:ext uri="{FF2B5EF4-FFF2-40B4-BE49-F238E27FC236}">
                <a16:creationId xmlns:a16="http://schemas.microsoft.com/office/drawing/2014/main" id="{CA25F49C-BFF8-256B-154C-BFCAAD5C3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132" y="767839"/>
            <a:ext cx="6771325" cy="331160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498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3B0BEA0-F560-4630-957D-9DE86F056B06}"/>
              </a:ext>
            </a:extLst>
          </p:cNvPr>
          <p:cNvSpPr/>
          <p:nvPr/>
        </p:nvSpPr>
        <p:spPr>
          <a:xfrm>
            <a:off x="1567132" y="6286773"/>
            <a:ext cx="7576868" cy="86265"/>
          </a:xfrm>
          <a:prstGeom prst="rect">
            <a:avLst/>
          </a:prstGeom>
          <a:solidFill>
            <a:srgbClr val="97B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77638" y="84852"/>
            <a:ext cx="1550422" cy="800219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13</a:t>
            </a:fld>
            <a:endParaRPr lang="it-IT"/>
          </a:p>
        </p:txBody>
      </p:sp>
      <p:graphicFrame>
        <p:nvGraphicFramePr>
          <p:cNvPr id="15" name="Segnaposto contenuto 4">
            <a:extLst>
              <a:ext uri="{FF2B5EF4-FFF2-40B4-BE49-F238E27FC236}">
                <a16:creationId xmlns:a16="http://schemas.microsoft.com/office/drawing/2014/main" id="{436AC79D-D41A-4049-8ABF-C9FB66934E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2910306"/>
              </p:ext>
            </p:extLst>
          </p:nvPr>
        </p:nvGraphicFramePr>
        <p:xfrm>
          <a:off x="935486" y="4323646"/>
          <a:ext cx="7885778" cy="208498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172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7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74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03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579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POCO SODDISFACENTE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SODDISFACENTE</a:t>
                      </a:r>
                    </a:p>
                  </a:txBody>
                  <a:tcPr anchor="ctr">
                    <a:solidFill>
                      <a:srgbClr val="FAB74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MOLTO  SODDISFACENTE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8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INFANZIA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30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37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21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325088"/>
                  </a:ext>
                </a:extLst>
              </a:tr>
              <a:tr h="32621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6,3%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9,5%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37.2%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5426750"/>
                  </a:ext>
                </a:extLst>
              </a:tr>
            </a:tbl>
          </a:graphicData>
        </a:graphic>
      </p:graphicFrame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9165220F-78A2-12C7-94F9-5AADA541E4D7}"/>
              </a:ext>
            </a:extLst>
          </p:cNvPr>
          <p:cNvSpPr txBox="1"/>
          <p:nvPr/>
        </p:nvSpPr>
        <p:spPr>
          <a:xfrm>
            <a:off x="935486" y="6488668"/>
            <a:ext cx="8408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L’ 84,2 % dei docenti ritiene soddisfacente la funzionalità della piattaforma G-suite</a:t>
            </a:r>
          </a:p>
        </p:txBody>
      </p:sp>
      <p:pic>
        <p:nvPicPr>
          <p:cNvPr id="6" name="Picture 2" descr="Grafico delle risposte di Moduli. Titolo della domanda: 4. Qualità degli ambienti di apprendimento. Numero di risposte: .">
            <a:extLst>
              <a:ext uri="{FF2B5EF4-FFF2-40B4-BE49-F238E27FC236}">
                <a16:creationId xmlns:a16="http://schemas.microsoft.com/office/drawing/2014/main" id="{FFD3A73B-F489-701F-0DF7-1D3C085C1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132" y="767839"/>
            <a:ext cx="6771325" cy="331160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942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3B0BEA0-F560-4630-957D-9DE86F056B06}"/>
              </a:ext>
            </a:extLst>
          </p:cNvPr>
          <p:cNvSpPr/>
          <p:nvPr/>
        </p:nvSpPr>
        <p:spPr>
          <a:xfrm>
            <a:off x="1567132" y="6286773"/>
            <a:ext cx="7576868" cy="86265"/>
          </a:xfrm>
          <a:prstGeom prst="rect">
            <a:avLst/>
          </a:prstGeom>
          <a:solidFill>
            <a:srgbClr val="97B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61355" y="123094"/>
            <a:ext cx="1350510" cy="697038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14</a:t>
            </a:fld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B5976CA5-B5F8-AEE7-BB05-F212ABD0D334}"/>
              </a:ext>
            </a:extLst>
          </p:cNvPr>
          <p:cNvSpPr txBox="1"/>
          <p:nvPr/>
        </p:nvSpPr>
        <p:spPr>
          <a:xfrm>
            <a:off x="616123" y="6451920"/>
            <a:ext cx="8408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0070C0"/>
                </a:solidFill>
              </a:rPr>
              <a:t>Il 90,4 % dei docenti ritiene soddisfacente l’adeguatezza della formazione</a:t>
            </a:r>
          </a:p>
        </p:txBody>
      </p:sp>
      <p:graphicFrame>
        <p:nvGraphicFramePr>
          <p:cNvPr id="15" name="Segnaposto contenuto 4">
            <a:extLst>
              <a:ext uri="{FF2B5EF4-FFF2-40B4-BE49-F238E27FC236}">
                <a16:creationId xmlns:a16="http://schemas.microsoft.com/office/drawing/2014/main" id="{145D2755-E7D8-4972-96F1-6F3C298121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0464994"/>
              </p:ext>
            </p:extLst>
          </p:nvPr>
        </p:nvGraphicFramePr>
        <p:xfrm>
          <a:off x="1192114" y="4407312"/>
          <a:ext cx="7384134" cy="208221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551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28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6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01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29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60174">
                <a:tc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POCO SODDISFACENTE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SODDISFACENTE</a:t>
                      </a:r>
                    </a:p>
                  </a:txBody>
                  <a:tcPr anchor="ctr">
                    <a:solidFill>
                      <a:srgbClr val="FAB74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MOLTO  SODDISFACENTE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INFANZIA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82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82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325088"/>
                  </a:ext>
                </a:extLst>
              </a:tr>
              <a:tr h="32482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1,6%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45,2%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45,2%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8927793"/>
                  </a:ext>
                </a:extLst>
              </a:tr>
            </a:tbl>
          </a:graphicData>
        </a:graphic>
      </p:graphicFrame>
      <p:pic>
        <p:nvPicPr>
          <p:cNvPr id="11266" name="Picture 2" descr="Grafico delle risposte di Moduli. Titolo della domanda: 5. Qualità della formazione. Numero di risposte: .">
            <a:extLst>
              <a:ext uri="{FF2B5EF4-FFF2-40B4-BE49-F238E27FC236}">
                <a16:creationId xmlns:a16="http://schemas.microsoft.com/office/drawing/2014/main" id="{9A69A27B-AA0D-EED4-E79B-36142EB19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268" y="1001751"/>
            <a:ext cx="6417082" cy="313835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78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3B0BEA0-F560-4630-957D-9DE86F056B06}"/>
              </a:ext>
            </a:extLst>
          </p:cNvPr>
          <p:cNvSpPr/>
          <p:nvPr/>
        </p:nvSpPr>
        <p:spPr>
          <a:xfrm>
            <a:off x="1567132" y="6286773"/>
            <a:ext cx="7576868" cy="86265"/>
          </a:xfrm>
          <a:prstGeom prst="rect">
            <a:avLst/>
          </a:prstGeom>
          <a:solidFill>
            <a:srgbClr val="97B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61355" y="123094"/>
            <a:ext cx="1350510" cy="697038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15</a:t>
            </a:fld>
            <a:endParaRPr lang="it-IT"/>
          </a:p>
        </p:txBody>
      </p:sp>
      <p:graphicFrame>
        <p:nvGraphicFramePr>
          <p:cNvPr id="15" name="Segnaposto contenuto 4">
            <a:extLst>
              <a:ext uri="{FF2B5EF4-FFF2-40B4-BE49-F238E27FC236}">
                <a16:creationId xmlns:a16="http://schemas.microsoft.com/office/drawing/2014/main" id="{145D2755-E7D8-4972-96F1-6F3C298121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4072986"/>
              </p:ext>
            </p:extLst>
          </p:nvPr>
        </p:nvGraphicFramePr>
        <p:xfrm>
          <a:off x="628650" y="4456697"/>
          <a:ext cx="8237343" cy="208221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7311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68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42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919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31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60174">
                <a:tc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POCO SODDISFACENTE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SODDISFACENTE</a:t>
                      </a:r>
                    </a:p>
                  </a:txBody>
                  <a:tcPr anchor="ctr">
                    <a:solidFill>
                      <a:srgbClr val="FAB74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MOLTO  SODDISFACENTE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INFANZIA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82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325088"/>
                  </a:ext>
                </a:extLst>
              </a:tr>
              <a:tr h="32482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1,6%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4,8%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47%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3438627"/>
                  </a:ext>
                </a:extLst>
              </a:tr>
            </a:tbl>
          </a:graphicData>
        </a:graphic>
      </p:graphicFrame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94E5EDCA-7081-5218-E30B-2DEF54279211}"/>
              </a:ext>
            </a:extLst>
          </p:cNvPr>
          <p:cNvSpPr txBox="1"/>
          <p:nvPr/>
        </p:nvSpPr>
        <p:spPr>
          <a:xfrm>
            <a:off x="1567131" y="6550240"/>
            <a:ext cx="74577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Il 94 % dei docenti ritiene soddisfacente il Piano formazione docenti</a:t>
            </a:r>
          </a:p>
        </p:txBody>
      </p:sp>
      <p:pic>
        <p:nvPicPr>
          <p:cNvPr id="6" name="Picture 2" descr="Grafico delle risposte di Moduli. Titolo della domanda: 5. Qualità della formazione. Numero di risposte: .">
            <a:extLst>
              <a:ext uri="{FF2B5EF4-FFF2-40B4-BE49-F238E27FC236}">
                <a16:creationId xmlns:a16="http://schemas.microsoft.com/office/drawing/2014/main" id="{889CD4DC-3FCD-1F1B-AD4C-5A1336F1D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268" y="1001751"/>
            <a:ext cx="6417082" cy="313835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372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3B0BEA0-F560-4630-957D-9DE86F056B06}"/>
              </a:ext>
            </a:extLst>
          </p:cNvPr>
          <p:cNvSpPr/>
          <p:nvPr/>
        </p:nvSpPr>
        <p:spPr>
          <a:xfrm>
            <a:off x="1567132" y="6286773"/>
            <a:ext cx="7576868" cy="86265"/>
          </a:xfrm>
          <a:prstGeom prst="rect">
            <a:avLst/>
          </a:prstGeom>
          <a:solidFill>
            <a:srgbClr val="97B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61355" y="123094"/>
            <a:ext cx="1350510" cy="697038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16</a:t>
            </a:fld>
            <a:endParaRPr lang="it-IT"/>
          </a:p>
        </p:txBody>
      </p:sp>
      <p:graphicFrame>
        <p:nvGraphicFramePr>
          <p:cNvPr id="15" name="Segnaposto contenuto 4">
            <a:extLst>
              <a:ext uri="{FF2B5EF4-FFF2-40B4-BE49-F238E27FC236}">
                <a16:creationId xmlns:a16="http://schemas.microsoft.com/office/drawing/2014/main" id="{145D2755-E7D8-4972-96F1-6F3C298121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771828"/>
              </p:ext>
            </p:extLst>
          </p:nvPr>
        </p:nvGraphicFramePr>
        <p:xfrm>
          <a:off x="1773109" y="4244339"/>
          <a:ext cx="7164914" cy="208221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269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52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1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42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837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60174">
                <a:tc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POCO SODDISFACENTE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SODDISFACENTE</a:t>
                      </a:r>
                    </a:p>
                  </a:txBody>
                  <a:tcPr anchor="ctr">
                    <a:solidFill>
                      <a:srgbClr val="FAB74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MOLTO  SODDISFACENTE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5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INFANZIA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29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395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82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325088"/>
                  </a:ext>
                </a:extLst>
              </a:tr>
              <a:tr h="32482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4,8%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41,2%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0602216"/>
                  </a:ext>
                </a:extLst>
              </a:tr>
            </a:tbl>
          </a:graphicData>
        </a:graphic>
      </p:graphicFrame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5F243F7-880B-7757-020F-EABC1DD1BD6E}"/>
              </a:ext>
            </a:extLst>
          </p:cNvPr>
          <p:cNvSpPr txBox="1"/>
          <p:nvPr/>
        </p:nvSpPr>
        <p:spPr>
          <a:xfrm>
            <a:off x="792020" y="6430853"/>
            <a:ext cx="86726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L’ 87,2 % dei docenti ritiene soddisfacente la ricaduta della formazione sulla didattica </a:t>
            </a:r>
          </a:p>
        </p:txBody>
      </p:sp>
      <p:pic>
        <p:nvPicPr>
          <p:cNvPr id="6" name="Picture 2" descr="Grafico delle risposte di Moduli. Titolo della domanda: 5. Qualità della formazione. Numero di risposte: .">
            <a:extLst>
              <a:ext uri="{FF2B5EF4-FFF2-40B4-BE49-F238E27FC236}">
                <a16:creationId xmlns:a16="http://schemas.microsoft.com/office/drawing/2014/main" id="{89AAA679-06BA-C72C-B89C-0EFE9FF6E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268" y="1001751"/>
            <a:ext cx="6417082" cy="313835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9998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037537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-48606" y="-1"/>
            <a:ext cx="2525783" cy="6858001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3B0BEA0-F560-4630-957D-9DE86F056B06}"/>
              </a:ext>
            </a:extLst>
          </p:cNvPr>
          <p:cNvSpPr/>
          <p:nvPr/>
        </p:nvSpPr>
        <p:spPr>
          <a:xfrm>
            <a:off x="1567132" y="6286773"/>
            <a:ext cx="7576868" cy="86265"/>
          </a:xfrm>
          <a:prstGeom prst="rect">
            <a:avLst/>
          </a:prstGeom>
          <a:solidFill>
            <a:srgbClr val="97B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60636" y="170850"/>
            <a:ext cx="1331040" cy="686989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17</a:t>
            </a:fld>
            <a:endParaRPr lang="it-IT"/>
          </a:p>
        </p:txBody>
      </p:sp>
      <p:graphicFrame>
        <p:nvGraphicFramePr>
          <p:cNvPr id="15" name="Segnaposto contenuto 4">
            <a:extLst>
              <a:ext uri="{FF2B5EF4-FFF2-40B4-BE49-F238E27FC236}">
                <a16:creationId xmlns:a16="http://schemas.microsoft.com/office/drawing/2014/main" id="{D1E7442E-4FF8-4F42-BA92-D8639A680D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5191279"/>
              </p:ext>
            </p:extLst>
          </p:nvPr>
        </p:nvGraphicFramePr>
        <p:xfrm>
          <a:off x="628650" y="4378004"/>
          <a:ext cx="8106343" cy="206778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8690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7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41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05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52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70485">
                <a:tc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POCO SODDISFACENTE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SODDISFACENTE</a:t>
                      </a:r>
                    </a:p>
                  </a:txBody>
                  <a:tcPr anchor="ctr">
                    <a:solidFill>
                      <a:srgbClr val="FAB74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MOLTO  SODDISFACENTE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7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INFANZIA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75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42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10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325088"/>
                  </a:ext>
                </a:extLst>
              </a:tr>
              <a:tr h="28010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0,8%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64,2%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179467"/>
                  </a:ext>
                </a:extLst>
              </a:tr>
            </a:tbl>
          </a:graphicData>
        </a:graphic>
      </p:graphicFrame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45CB747-C3F3-70A3-9569-101C2567944C}"/>
              </a:ext>
            </a:extLst>
          </p:cNvPr>
          <p:cNvSpPr txBox="1"/>
          <p:nvPr/>
        </p:nvSpPr>
        <p:spPr>
          <a:xfrm>
            <a:off x="352176" y="6458872"/>
            <a:ext cx="86726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Il 96,2 % dei docenti ritiene soddisfacente la qualità del coordinamento della DS</a:t>
            </a:r>
          </a:p>
        </p:txBody>
      </p:sp>
      <p:pic>
        <p:nvPicPr>
          <p:cNvPr id="2" name="Picture 2" descr="Grafico delle risposte di Moduli. Titolo della domanda: 6. Qualità del coordinamento. Numero di risposte: .">
            <a:extLst>
              <a:ext uri="{FF2B5EF4-FFF2-40B4-BE49-F238E27FC236}">
                <a16:creationId xmlns:a16="http://schemas.microsoft.com/office/drawing/2014/main" id="{934E9C14-A287-00C3-E897-200AE140E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144" y="868903"/>
            <a:ext cx="6895849" cy="337250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0532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037537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-48606" y="-1"/>
            <a:ext cx="2525783" cy="6858001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3B0BEA0-F560-4630-957D-9DE86F056B06}"/>
              </a:ext>
            </a:extLst>
          </p:cNvPr>
          <p:cNvSpPr/>
          <p:nvPr/>
        </p:nvSpPr>
        <p:spPr>
          <a:xfrm>
            <a:off x="1567132" y="6286773"/>
            <a:ext cx="7576868" cy="86265"/>
          </a:xfrm>
          <a:prstGeom prst="rect">
            <a:avLst/>
          </a:prstGeom>
          <a:solidFill>
            <a:srgbClr val="97B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60636" y="170850"/>
            <a:ext cx="1331040" cy="686989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18</a:t>
            </a:fld>
            <a:endParaRPr lang="it-IT"/>
          </a:p>
        </p:txBody>
      </p:sp>
      <p:graphicFrame>
        <p:nvGraphicFramePr>
          <p:cNvPr id="15" name="Segnaposto contenuto 4">
            <a:extLst>
              <a:ext uri="{FF2B5EF4-FFF2-40B4-BE49-F238E27FC236}">
                <a16:creationId xmlns:a16="http://schemas.microsoft.com/office/drawing/2014/main" id="{D1E7442E-4FF8-4F42-BA92-D8639A680D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4256438"/>
              </p:ext>
            </p:extLst>
          </p:nvPr>
        </p:nvGraphicFramePr>
        <p:xfrm>
          <a:off x="1052665" y="4125311"/>
          <a:ext cx="7462685" cy="210864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2653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95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51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09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617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7308">
                <a:tc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POCO SODDISFACENTE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SODDISFACENTE</a:t>
                      </a:r>
                    </a:p>
                  </a:txBody>
                  <a:tcPr anchor="ctr">
                    <a:solidFill>
                      <a:srgbClr val="FAB74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MOLTO  SODDISFACENTE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INFANZIA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60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90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49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325088"/>
                  </a:ext>
                </a:extLst>
              </a:tr>
              <a:tr h="30849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1,6%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5,6%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35,8%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57%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8496405"/>
                  </a:ext>
                </a:extLst>
              </a:tr>
            </a:tbl>
          </a:graphicData>
        </a:graphic>
      </p:graphicFrame>
      <p:sp>
        <p:nvSpPr>
          <p:cNvPr id="16" name="Segnaposto numero diapositiva 2">
            <a:extLst>
              <a:ext uri="{FF2B5EF4-FFF2-40B4-BE49-F238E27FC236}">
                <a16:creationId xmlns:a16="http://schemas.microsoft.com/office/drawing/2014/main" id="{8170F79C-BBF2-0DAE-E3B4-B0AF7900D808}"/>
              </a:ext>
            </a:extLst>
          </p:cNvPr>
          <p:cNvSpPr txBox="1">
            <a:spLocks/>
          </p:cNvSpPr>
          <p:nvPr/>
        </p:nvSpPr>
        <p:spPr>
          <a:xfrm>
            <a:off x="-226141" y="6380026"/>
            <a:ext cx="9370142" cy="4916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b="1" dirty="0">
                <a:solidFill>
                  <a:srgbClr val="0070C0"/>
                </a:solidFill>
              </a:rPr>
              <a:t>Il 93 % dei docenti ritiene soddisfacente la qualità del coordinamento dei Collaboratori della DS</a:t>
            </a:r>
          </a:p>
        </p:txBody>
      </p:sp>
      <p:pic>
        <p:nvPicPr>
          <p:cNvPr id="6" name="Picture 2" descr="Grafico delle risposte di Moduli. Titolo della domanda: 6. Qualità del coordinamento. Numero di risposte: .">
            <a:extLst>
              <a:ext uri="{FF2B5EF4-FFF2-40B4-BE49-F238E27FC236}">
                <a16:creationId xmlns:a16="http://schemas.microsoft.com/office/drawing/2014/main" id="{CFD0C2DD-B24A-A927-6E46-F98E7C638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501" y="589804"/>
            <a:ext cx="6895849" cy="337250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965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8B223-04CA-AD8F-2C6C-3F38A3E7C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28ED0BA3-FE18-55EA-F052-1D7852E9E1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037537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388BAD1-F587-6E08-7BAD-047E9521C8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-48606" y="-1"/>
            <a:ext cx="2525783" cy="6858001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C90F7C41-2032-81FB-460A-F23F26DEA570}"/>
              </a:ext>
            </a:extLst>
          </p:cNvPr>
          <p:cNvSpPr/>
          <p:nvPr/>
        </p:nvSpPr>
        <p:spPr>
          <a:xfrm>
            <a:off x="1567132" y="6286773"/>
            <a:ext cx="7576868" cy="86265"/>
          </a:xfrm>
          <a:prstGeom prst="rect">
            <a:avLst/>
          </a:prstGeom>
          <a:solidFill>
            <a:srgbClr val="97B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F6904AA4-1F67-C476-F667-A8882501FB4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60636" y="170850"/>
            <a:ext cx="1331040" cy="686989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08660C0B-AE6F-C1F0-3BB4-A11DA9BBD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C2798817-D3A9-0A0E-ACC6-37D0FB0AEAF4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067A8E20-D461-D433-E1DA-DB39F040E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19</a:t>
            </a:fld>
            <a:endParaRPr lang="it-IT" dirty="0"/>
          </a:p>
        </p:txBody>
      </p:sp>
      <p:graphicFrame>
        <p:nvGraphicFramePr>
          <p:cNvPr id="15" name="Segnaposto contenuto 4">
            <a:extLst>
              <a:ext uri="{FF2B5EF4-FFF2-40B4-BE49-F238E27FC236}">
                <a16:creationId xmlns:a16="http://schemas.microsoft.com/office/drawing/2014/main" id="{DF89427E-E1E5-A39C-0320-CEEF691BA0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5318603"/>
              </p:ext>
            </p:extLst>
          </p:nvPr>
        </p:nvGraphicFramePr>
        <p:xfrm>
          <a:off x="1052665" y="4125311"/>
          <a:ext cx="7462685" cy="210864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2653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95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51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09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617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7308">
                <a:tc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POCO SODDISFACENTE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SODDISFACENTE</a:t>
                      </a:r>
                    </a:p>
                  </a:txBody>
                  <a:tcPr anchor="ctr">
                    <a:solidFill>
                      <a:srgbClr val="FAB74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MOLTO  SODDISFACENTE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INFANZIA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60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90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49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325088"/>
                  </a:ext>
                </a:extLst>
              </a:tr>
              <a:tr h="30849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0,8%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6,3%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40,5%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52,4%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8496405"/>
                  </a:ext>
                </a:extLst>
              </a:tr>
            </a:tbl>
          </a:graphicData>
        </a:graphic>
      </p:graphicFrame>
      <p:sp>
        <p:nvSpPr>
          <p:cNvPr id="16" name="Segnaposto numero diapositiva 2">
            <a:extLst>
              <a:ext uri="{FF2B5EF4-FFF2-40B4-BE49-F238E27FC236}">
                <a16:creationId xmlns:a16="http://schemas.microsoft.com/office/drawing/2014/main" id="{B9AD9CB6-A6D5-2FB7-83D7-1840F4C6DA38}"/>
              </a:ext>
            </a:extLst>
          </p:cNvPr>
          <p:cNvSpPr txBox="1">
            <a:spLocks/>
          </p:cNvSpPr>
          <p:nvPr/>
        </p:nvSpPr>
        <p:spPr>
          <a:xfrm>
            <a:off x="-226141" y="6380026"/>
            <a:ext cx="9370142" cy="4916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b="1" dirty="0">
                <a:solidFill>
                  <a:srgbClr val="0070C0"/>
                </a:solidFill>
              </a:rPr>
              <a:t>Il 94 % dei docenti ritiene soddisfacente la qualità del coordinamento delle Funzioni Strumentali</a:t>
            </a:r>
          </a:p>
        </p:txBody>
      </p:sp>
      <p:pic>
        <p:nvPicPr>
          <p:cNvPr id="6" name="Picture 2" descr="Grafico delle risposte di Moduli. Titolo della domanda: 6. Qualità del coordinamento. Numero di risposte: .">
            <a:extLst>
              <a:ext uri="{FF2B5EF4-FFF2-40B4-BE49-F238E27FC236}">
                <a16:creationId xmlns:a16="http://schemas.microsoft.com/office/drawing/2014/main" id="{BB263726-A483-3FBE-DC70-02FD368BD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501" y="589804"/>
            <a:ext cx="6895849" cy="337250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99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38167" y="163821"/>
            <a:ext cx="1869933" cy="965128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17" name="Segnaposto contenuto 4">
            <a:extLst>
              <a:ext uri="{FF2B5EF4-FFF2-40B4-BE49-F238E27FC236}">
                <a16:creationId xmlns:a16="http://schemas.microsoft.com/office/drawing/2014/main" id="{33628FE3-675D-4FCD-B306-6B63669645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3426695"/>
              </p:ext>
            </p:extLst>
          </p:nvPr>
        </p:nvGraphicFramePr>
        <p:xfrm>
          <a:off x="2390801" y="4820890"/>
          <a:ext cx="5292100" cy="1509382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821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0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1841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ORDINE DI SCUOLA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RISPOSTE PERVENUTE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991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SCUOLA DELL</a:t>
                      </a:r>
                      <a:r>
                        <a:rPr lang="it-IT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’INFANZIA</a:t>
                      </a:r>
                    </a:p>
                  </a:txBody>
                  <a:tcPr anchor="ctr">
                    <a:solidFill>
                      <a:srgbClr val="8A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38 su 45 docenti</a:t>
                      </a:r>
                    </a:p>
                  </a:txBody>
                  <a:tcPr anchor="ctr">
                    <a:solidFill>
                      <a:srgbClr val="8AB3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331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SCUOLA PRIMARIA</a:t>
                      </a:r>
                    </a:p>
                  </a:txBody>
                  <a:tcPr anchor="ctr">
                    <a:solidFill>
                      <a:srgbClr val="8A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52 su 105 docenti</a:t>
                      </a:r>
                    </a:p>
                  </a:txBody>
                  <a:tcPr anchor="ctr">
                    <a:solidFill>
                      <a:srgbClr val="8AB3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102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SCUOLA SECONDARIA</a:t>
                      </a:r>
                    </a:p>
                  </a:txBody>
                  <a:tcPr anchor="ctr">
                    <a:solidFill>
                      <a:srgbClr val="8AB3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36 su 57 docenti</a:t>
                      </a:r>
                    </a:p>
                  </a:txBody>
                  <a:tcPr anchor="ctr">
                    <a:solidFill>
                      <a:srgbClr val="8AB3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" name="Titolo 1">
            <a:extLst>
              <a:ext uri="{FF2B5EF4-FFF2-40B4-BE49-F238E27FC236}">
                <a16:creationId xmlns:a16="http://schemas.microsoft.com/office/drawing/2014/main" id="{3393F65E-262B-47C3-9D44-0EFC1B732E9B}"/>
              </a:ext>
            </a:extLst>
          </p:cNvPr>
          <p:cNvSpPr txBox="1">
            <a:spLocks/>
          </p:cNvSpPr>
          <p:nvPr/>
        </p:nvSpPr>
        <p:spPr>
          <a:xfrm>
            <a:off x="2010419" y="457164"/>
            <a:ext cx="4996352" cy="134356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it-IT" sz="36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it-IT" sz="3600" dirty="0">
                <a:solidFill>
                  <a:schemeClr val="accent1">
                    <a:lumMod val="75000"/>
                  </a:schemeClr>
                </a:solidFill>
              </a:rPr>
              <a:t>  		</a:t>
            </a:r>
            <a:r>
              <a:rPr lang="it-IT" sz="4400" b="1" dirty="0">
                <a:solidFill>
                  <a:schemeClr val="accent1">
                    <a:lumMod val="75000"/>
                  </a:schemeClr>
                </a:solidFill>
              </a:rPr>
              <a:t>Totale risposte:126</a:t>
            </a:r>
          </a:p>
          <a:p>
            <a:pPr algn="l"/>
            <a:r>
              <a:rPr lang="it-IT" sz="4400" b="1" dirty="0">
                <a:solidFill>
                  <a:schemeClr val="accent1">
                    <a:lumMod val="75000"/>
                  </a:schemeClr>
                </a:solidFill>
              </a:rPr>
              <a:t>  		Docenti: 207</a:t>
            </a:r>
          </a:p>
          <a:p>
            <a:pPr algn="l"/>
            <a:r>
              <a:rPr lang="it-IT" sz="4400" b="1" dirty="0">
                <a:solidFill>
                  <a:schemeClr val="accent1">
                    <a:lumMod val="75000"/>
                  </a:schemeClr>
                </a:solidFill>
              </a:rPr>
              <a:t>		Campione: 61%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0E6C8B11-7835-4D7A-8700-4BB8218DD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2</a:t>
            </a:fld>
            <a:endParaRPr lang="it-IT"/>
          </a:p>
        </p:txBody>
      </p:sp>
      <p:pic>
        <p:nvPicPr>
          <p:cNvPr id="2" name="Picture 2" descr="Grafico delle risposte di Moduli. Titolo della domanda: Sono un/una docente di. Numero di risposte: 126 risposte.">
            <a:extLst>
              <a:ext uri="{FF2B5EF4-FFF2-40B4-BE49-F238E27FC236}">
                <a16:creationId xmlns:a16="http://schemas.microsoft.com/office/drawing/2014/main" id="{2D30767E-CCB7-0625-681A-E6C9D02D6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302" y="1958515"/>
            <a:ext cx="6280842" cy="264318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32871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5D897-6DE2-D849-06E0-1004D3252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9062922D-BC00-A702-3402-63B22D1AFC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037537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0C1F0B3F-D1B1-3326-32F2-3FDF07B538C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-48606" y="-1"/>
            <a:ext cx="2525783" cy="6858001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9E775D81-4CEA-DAED-2363-7C296A2DC3D3}"/>
              </a:ext>
            </a:extLst>
          </p:cNvPr>
          <p:cNvSpPr/>
          <p:nvPr/>
        </p:nvSpPr>
        <p:spPr>
          <a:xfrm>
            <a:off x="1567132" y="6286773"/>
            <a:ext cx="7576868" cy="86265"/>
          </a:xfrm>
          <a:prstGeom prst="rect">
            <a:avLst/>
          </a:prstGeom>
          <a:solidFill>
            <a:srgbClr val="97B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2A4D216F-1E8F-C0E1-6EE7-D877423C307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60636" y="170850"/>
            <a:ext cx="1331040" cy="686989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1470B24E-F1BB-CA1D-20A4-C023AEB09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92929BD2-3E4D-4D7A-CE2C-B61F83800C3C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B2887A9B-B939-D3FF-21F9-BB97B4989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20</a:t>
            </a:fld>
            <a:endParaRPr lang="it-IT"/>
          </a:p>
        </p:txBody>
      </p:sp>
      <p:graphicFrame>
        <p:nvGraphicFramePr>
          <p:cNvPr id="15" name="Segnaposto contenuto 4">
            <a:extLst>
              <a:ext uri="{FF2B5EF4-FFF2-40B4-BE49-F238E27FC236}">
                <a16:creationId xmlns:a16="http://schemas.microsoft.com/office/drawing/2014/main" id="{EDF2BBFC-1635-90B1-2B38-88CF858D25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4066594"/>
              </p:ext>
            </p:extLst>
          </p:nvPr>
        </p:nvGraphicFramePr>
        <p:xfrm>
          <a:off x="1052665" y="4125311"/>
          <a:ext cx="7462685" cy="210864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2653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95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51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09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617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7308">
                <a:tc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POCO SODDISFACENTE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SODDISFACENTE</a:t>
                      </a:r>
                    </a:p>
                  </a:txBody>
                  <a:tcPr anchor="ctr">
                    <a:solidFill>
                      <a:srgbClr val="FAB74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MOLTO  SODDISFACENTE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INFANZIA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60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90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49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325088"/>
                  </a:ext>
                </a:extLst>
              </a:tr>
              <a:tr h="30849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1,6%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59,4%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8496405"/>
                  </a:ext>
                </a:extLst>
              </a:tr>
            </a:tbl>
          </a:graphicData>
        </a:graphic>
      </p:graphicFrame>
      <p:sp>
        <p:nvSpPr>
          <p:cNvPr id="16" name="Segnaposto numero diapositiva 2">
            <a:extLst>
              <a:ext uri="{FF2B5EF4-FFF2-40B4-BE49-F238E27FC236}">
                <a16:creationId xmlns:a16="http://schemas.microsoft.com/office/drawing/2014/main" id="{A49E7350-7B44-8C94-4BEF-36DA556D3356}"/>
              </a:ext>
            </a:extLst>
          </p:cNvPr>
          <p:cNvSpPr txBox="1">
            <a:spLocks/>
          </p:cNvSpPr>
          <p:nvPr/>
        </p:nvSpPr>
        <p:spPr>
          <a:xfrm>
            <a:off x="-226141" y="6380026"/>
            <a:ext cx="9370142" cy="4916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b="1" dirty="0">
                <a:solidFill>
                  <a:srgbClr val="0070C0"/>
                </a:solidFill>
              </a:rPr>
              <a:t>Il 94,4 % dei docenti ritiene soddisfacente la qualità del coordinamento dei Coordinatori di plesso</a:t>
            </a:r>
          </a:p>
        </p:txBody>
      </p:sp>
      <p:pic>
        <p:nvPicPr>
          <p:cNvPr id="6" name="Picture 2" descr="Grafico delle risposte di Moduli. Titolo della domanda: 6. Qualità del coordinamento. Numero di risposte: .">
            <a:extLst>
              <a:ext uri="{FF2B5EF4-FFF2-40B4-BE49-F238E27FC236}">
                <a16:creationId xmlns:a16="http://schemas.microsoft.com/office/drawing/2014/main" id="{C1346BEA-1CF5-3726-0578-6DB5CF656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501" y="589804"/>
            <a:ext cx="6895849" cy="337250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91990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037537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-48606" y="-1"/>
            <a:ext cx="2525783" cy="6858001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3B0BEA0-F560-4630-957D-9DE86F056B06}"/>
              </a:ext>
            </a:extLst>
          </p:cNvPr>
          <p:cNvSpPr/>
          <p:nvPr/>
        </p:nvSpPr>
        <p:spPr>
          <a:xfrm>
            <a:off x="1214285" y="6292886"/>
            <a:ext cx="7576868" cy="86265"/>
          </a:xfrm>
          <a:prstGeom prst="rect">
            <a:avLst/>
          </a:prstGeom>
          <a:solidFill>
            <a:srgbClr val="97B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60636" y="170850"/>
            <a:ext cx="1331040" cy="686989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21</a:t>
            </a:fld>
            <a:endParaRPr lang="it-IT"/>
          </a:p>
        </p:txBody>
      </p:sp>
      <p:graphicFrame>
        <p:nvGraphicFramePr>
          <p:cNvPr id="15" name="Segnaposto contenuto 4">
            <a:extLst>
              <a:ext uri="{FF2B5EF4-FFF2-40B4-BE49-F238E27FC236}">
                <a16:creationId xmlns:a16="http://schemas.microsoft.com/office/drawing/2014/main" id="{D1E7442E-4FF8-4F42-BA92-D8639A680D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9267294"/>
              </p:ext>
            </p:extLst>
          </p:nvPr>
        </p:nvGraphicFramePr>
        <p:xfrm>
          <a:off x="754343" y="4145816"/>
          <a:ext cx="8006029" cy="2185617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845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3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17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95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57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7706">
                <a:tc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POCO SODDISFACENTE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SODDISFACENTE</a:t>
                      </a:r>
                    </a:p>
                  </a:txBody>
                  <a:tcPr anchor="ctr">
                    <a:solidFill>
                      <a:srgbClr val="FAB74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MOLTO  SODDISFACENTE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6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INFANZIA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61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61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325088"/>
                  </a:ext>
                </a:extLst>
              </a:tr>
              <a:tr h="22749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4,7%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40,3%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47%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8124301"/>
                  </a:ext>
                </a:extLst>
              </a:tr>
            </a:tbl>
          </a:graphicData>
        </a:graphic>
      </p:graphicFrame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94CB7B52-2F1F-5BF8-9FC7-592C6F72A739}"/>
              </a:ext>
            </a:extLst>
          </p:cNvPr>
          <p:cNvSpPr txBox="1"/>
          <p:nvPr/>
        </p:nvSpPr>
        <p:spPr>
          <a:xfrm>
            <a:off x="0" y="6379151"/>
            <a:ext cx="88248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600" b="1" dirty="0">
                <a:solidFill>
                  <a:srgbClr val="0070C0"/>
                </a:solidFill>
              </a:rPr>
              <a:t>L’87,3 % dei docenti ritiene soddisfacente la qualità del coordinamento dei Responsabili di Laboratorio</a:t>
            </a:r>
          </a:p>
        </p:txBody>
      </p:sp>
      <p:pic>
        <p:nvPicPr>
          <p:cNvPr id="6" name="Picture 2" descr="Grafico delle risposte di Moduli. Titolo della domanda: 6. Qualità del coordinamento. Numero di risposte: .">
            <a:extLst>
              <a:ext uri="{FF2B5EF4-FFF2-40B4-BE49-F238E27FC236}">
                <a16:creationId xmlns:a16="http://schemas.microsoft.com/office/drawing/2014/main" id="{185B4FE3-53D9-B1FF-640E-CA816CD50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523" y="709850"/>
            <a:ext cx="6895849" cy="337250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35297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61355" y="134204"/>
            <a:ext cx="1280946" cy="661134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22</a:t>
            </a:fld>
            <a:endParaRPr lang="it-IT"/>
          </a:p>
        </p:txBody>
      </p:sp>
      <p:graphicFrame>
        <p:nvGraphicFramePr>
          <p:cNvPr id="15" name="Segnaposto contenuto 4">
            <a:extLst>
              <a:ext uri="{FF2B5EF4-FFF2-40B4-BE49-F238E27FC236}">
                <a16:creationId xmlns:a16="http://schemas.microsoft.com/office/drawing/2014/main" id="{05506664-4D31-4DC7-BFF6-5CCBF1C005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4976980"/>
              </p:ext>
            </p:extLst>
          </p:nvPr>
        </p:nvGraphicFramePr>
        <p:xfrm>
          <a:off x="1058842" y="4176586"/>
          <a:ext cx="7294534" cy="222874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681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24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24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02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74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94830">
                <a:tc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POCO SODDISFACENTE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SODDISFACENTE</a:t>
                      </a:r>
                    </a:p>
                  </a:txBody>
                  <a:tcPr anchor="ctr">
                    <a:solidFill>
                      <a:srgbClr val="FAB74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MOLTO  SODDIS.NTE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7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INFANZIA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353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21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75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325088"/>
                  </a:ext>
                </a:extLst>
              </a:tr>
              <a:tr h="35975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4,8%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42,8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52,4%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5709839"/>
                  </a:ext>
                </a:extLst>
              </a:tr>
            </a:tbl>
          </a:graphicData>
        </a:graphic>
      </p:graphicFrame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24B1B5A7-9A69-33EB-22CC-306422B9405A}"/>
              </a:ext>
            </a:extLst>
          </p:cNvPr>
          <p:cNvSpPr txBox="1"/>
          <p:nvPr/>
        </p:nvSpPr>
        <p:spPr>
          <a:xfrm>
            <a:off x="1234910" y="6377853"/>
            <a:ext cx="79090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b="1" dirty="0">
                <a:solidFill>
                  <a:srgbClr val="0070C0"/>
                </a:solidFill>
              </a:rPr>
              <a:t>Il 95,2 % dei docenti ritiene soddisfacente la comunicazione con le famiglie</a:t>
            </a:r>
            <a:endParaRPr lang="it-IT" sz="1800" b="1" dirty="0">
              <a:solidFill>
                <a:srgbClr val="0070C0"/>
              </a:solidFill>
            </a:endParaRPr>
          </a:p>
        </p:txBody>
      </p:sp>
      <p:pic>
        <p:nvPicPr>
          <p:cNvPr id="6" name="Picture 2" descr="Grafico delle risposte di Moduli. Titolo della domanda: 7. Qualità della comunicazione personale e istituzionale. Numero di risposte: .">
            <a:extLst>
              <a:ext uri="{FF2B5EF4-FFF2-40B4-BE49-F238E27FC236}">
                <a16:creationId xmlns:a16="http://schemas.microsoft.com/office/drawing/2014/main" id="{B7797628-5ECB-B27A-3258-327AFC93C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01" y="937834"/>
            <a:ext cx="7379584" cy="314529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0041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61355" y="134204"/>
            <a:ext cx="1280946" cy="661134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23</a:t>
            </a:fld>
            <a:endParaRPr lang="it-IT"/>
          </a:p>
        </p:txBody>
      </p:sp>
      <p:graphicFrame>
        <p:nvGraphicFramePr>
          <p:cNvPr id="15" name="Segnaposto contenuto 4">
            <a:extLst>
              <a:ext uri="{FF2B5EF4-FFF2-40B4-BE49-F238E27FC236}">
                <a16:creationId xmlns:a16="http://schemas.microsoft.com/office/drawing/2014/main" id="{05506664-4D31-4DC7-BFF6-5CCBF1C005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7188001"/>
              </p:ext>
            </p:extLst>
          </p:nvPr>
        </p:nvGraphicFramePr>
        <p:xfrm>
          <a:off x="1262891" y="4125311"/>
          <a:ext cx="7479781" cy="2133623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647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31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61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02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29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87204">
                <a:tc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POCO SODDISFACENTE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SODDISFACENTE</a:t>
                      </a:r>
                    </a:p>
                  </a:txBody>
                  <a:tcPr anchor="ctr">
                    <a:solidFill>
                      <a:srgbClr val="FAB74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MOLTO  SODDIS.NTE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9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INFANZIA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899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343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804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325088"/>
                  </a:ext>
                </a:extLst>
              </a:tr>
              <a:tr h="34390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2,4%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37,3%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60,3%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4675155"/>
                  </a:ext>
                </a:extLst>
              </a:tr>
            </a:tbl>
          </a:graphicData>
        </a:graphic>
      </p:graphicFrame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C83E96B-A9E5-A4FB-CEBF-96F8FD28BF1C}"/>
              </a:ext>
            </a:extLst>
          </p:cNvPr>
          <p:cNvSpPr txBox="1"/>
          <p:nvPr/>
        </p:nvSpPr>
        <p:spPr>
          <a:xfrm>
            <a:off x="1021477" y="6423485"/>
            <a:ext cx="75980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b="1" dirty="0">
                <a:solidFill>
                  <a:srgbClr val="0070C0"/>
                </a:solidFill>
              </a:rPr>
              <a:t>Il 98 % dei docenti ritiene soddisfacente la comunicazione tra DS e docenti</a:t>
            </a:r>
            <a:endParaRPr lang="it-IT" sz="1800" b="1" dirty="0">
              <a:solidFill>
                <a:srgbClr val="0070C0"/>
              </a:solidFill>
            </a:endParaRPr>
          </a:p>
        </p:txBody>
      </p:sp>
      <p:pic>
        <p:nvPicPr>
          <p:cNvPr id="6" name="Picture 2" descr="Grafico delle risposte di Moduli. Titolo della domanda: 7. Qualità della comunicazione personale e istituzionale. Numero di risposte: .">
            <a:extLst>
              <a:ext uri="{FF2B5EF4-FFF2-40B4-BE49-F238E27FC236}">
                <a16:creationId xmlns:a16="http://schemas.microsoft.com/office/drawing/2014/main" id="{1DB97EAF-0DAA-6C5F-063F-372986049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01" y="766472"/>
            <a:ext cx="7379584" cy="314529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2937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61355" y="134204"/>
            <a:ext cx="1280946" cy="661134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24</a:t>
            </a:fld>
            <a:endParaRPr lang="it-IT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1DD5F0E-8BFA-B152-78BD-CB291A01578E}"/>
              </a:ext>
            </a:extLst>
          </p:cNvPr>
          <p:cNvSpPr txBox="1"/>
          <p:nvPr/>
        </p:nvSpPr>
        <p:spPr>
          <a:xfrm>
            <a:off x="917346" y="6357997"/>
            <a:ext cx="75980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b="1" dirty="0">
                <a:solidFill>
                  <a:srgbClr val="0070C0"/>
                </a:solidFill>
              </a:rPr>
              <a:t>L’88 % dei docenti ritiene soddisfacente la comunicazione tra ATA e docenti </a:t>
            </a:r>
            <a:endParaRPr lang="it-IT" sz="1800" b="1" dirty="0">
              <a:solidFill>
                <a:srgbClr val="0070C0"/>
              </a:solidFill>
            </a:endParaRPr>
          </a:p>
        </p:txBody>
      </p:sp>
      <p:graphicFrame>
        <p:nvGraphicFramePr>
          <p:cNvPr id="15" name="Segnaposto contenuto 4">
            <a:extLst>
              <a:ext uri="{FF2B5EF4-FFF2-40B4-BE49-F238E27FC236}">
                <a16:creationId xmlns:a16="http://schemas.microsoft.com/office/drawing/2014/main" id="{05506664-4D31-4DC7-BFF6-5CCBF1C005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2488365"/>
              </p:ext>
            </p:extLst>
          </p:nvPr>
        </p:nvGraphicFramePr>
        <p:xfrm>
          <a:off x="890428" y="4247968"/>
          <a:ext cx="7860102" cy="210253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812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2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9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89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73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74562">
                <a:tc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POCO SODDISFACENTE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SODDISFACENTE</a:t>
                      </a:r>
                    </a:p>
                  </a:txBody>
                  <a:tcPr anchor="ctr">
                    <a:solidFill>
                      <a:srgbClr val="FAB74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MOLTO  SODDIS.NTE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5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INFANZIA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06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55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98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325088"/>
                  </a:ext>
                </a:extLst>
              </a:tr>
              <a:tr h="33498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0,8%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11,2%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24363429"/>
                  </a:ext>
                </a:extLst>
              </a:tr>
            </a:tbl>
          </a:graphicData>
        </a:graphic>
      </p:graphicFrame>
      <p:pic>
        <p:nvPicPr>
          <p:cNvPr id="6" name="Picture 2" descr="Grafico delle risposte di Moduli. Titolo della domanda: 7. Qualità della comunicazione personale e istituzionale. Numero di risposte: .">
            <a:extLst>
              <a:ext uri="{FF2B5EF4-FFF2-40B4-BE49-F238E27FC236}">
                <a16:creationId xmlns:a16="http://schemas.microsoft.com/office/drawing/2014/main" id="{1C11AFD0-4D32-B0B8-7CC7-51F890A96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01" y="937834"/>
            <a:ext cx="7379584" cy="314529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88056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61355" y="134204"/>
            <a:ext cx="1280946" cy="661134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25</a:t>
            </a:fld>
            <a:endParaRPr lang="it-IT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E11984F-03DB-A5E5-9951-700F703E2A07}"/>
              </a:ext>
            </a:extLst>
          </p:cNvPr>
          <p:cNvSpPr txBox="1"/>
          <p:nvPr/>
        </p:nvSpPr>
        <p:spPr>
          <a:xfrm>
            <a:off x="628650" y="6377853"/>
            <a:ext cx="8515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b="1" dirty="0">
                <a:solidFill>
                  <a:srgbClr val="0070C0"/>
                </a:solidFill>
              </a:rPr>
              <a:t>Il 95,2 % dei docenti ritiene soddisfacente la comunicazione tra Staff e docenti</a:t>
            </a:r>
            <a:endParaRPr lang="it-IT" sz="1800" b="1" dirty="0">
              <a:solidFill>
                <a:srgbClr val="0070C0"/>
              </a:solidFill>
            </a:endParaRPr>
          </a:p>
        </p:txBody>
      </p:sp>
      <p:graphicFrame>
        <p:nvGraphicFramePr>
          <p:cNvPr id="15" name="Segnaposto contenuto 4">
            <a:extLst>
              <a:ext uri="{FF2B5EF4-FFF2-40B4-BE49-F238E27FC236}">
                <a16:creationId xmlns:a16="http://schemas.microsoft.com/office/drawing/2014/main" id="{05506664-4D31-4DC7-BFF6-5CCBF1C005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0971610"/>
              </p:ext>
            </p:extLst>
          </p:nvPr>
        </p:nvGraphicFramePr>
        <p:xfrm>
          <a:off x="801828" y="4125311"/>
          <a:ext cx="7986598" cy="210253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8414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0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73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54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19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74562">
                <a:tc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POCO SODDISFACENTE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SODDISFACENTE</a:t>
                      </a:r>
                    </a:p>
                  </a:txBody>
                  <a:tcPr anchor="ctr">
                    <a:solidFill>
                      <a:srgbClr val="FAB74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MOLTO  SODDIS.NTE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4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INFANZIA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30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98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325088"/>
                  </a:ext>
                </a:extLst>
              </a:tr>
              <a:tr h="33498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4,8%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48,2%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47%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2372995"/>
                  </a:ext>
                </a:extLst>
              </a:tr>
            </a:tbl>
          </a:graphicData>
        </a:graphic>
      </p:graphicFrame>
      <p:pic>
        <p:nvPicPr>
          <p:cNvPr id="6" name="Picture 2" descr="Grafico delle risposte di Moduli. Titolo della domanda: 7. Qualità della comunicazione personale e istituzionale. Numero di risposte: .">
            <a:extLst>
              <a:ext uri="{FF2B5EF4-FFF2-40B4-BE49-F238E27FC236}">
                <a16:creationId xmlns:a16="http://schemas.microsoft.com/office/drawing/2014/main" id="{F16F5DE6-D81F-8519-756C-66F2E1D1E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01" y="737606"/>
            <a:ext cx="7379584" cy="314529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955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61355" y="134204"/>
            <a:ext cx="1280946" cy="661134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26</a:t>
            </a:fld>
            <a:endParaRPr lang="it-IT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86B0845-781E-CC15-6AE2-E6094FCD46AF}"/>
              </a:ext>
            </a:extLst>
          </p:cNvPr>
          <p:cNvSpPr txBox="1"/>
          <p:nvPr/>
        </p:nvSpPr>
        <p:spPr>
          <a:xfrm>
            <a:off x="1545996" y="6377853"/>
            <a:ext cx="75980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0070C0"/>
                </a:solidFill>
              </a:rPr>
              <a:t>Il 91,3 % dei docenti ritiene soddisfacente la chiarezza del sito web</a:t>
            </a:r>
            <a:endParaRPr lang="it-IT" sz="1800" b="1" dirty="0">
              <a:solidFill>
                <a:srgbClr val="0070C0"/>
              </a:solidFill>
            </a:endParaRPr>
          </a:p>
        </p:txBody>
      </p:sp>
      <p:graphicFrame>
        <p:nvGraphicFramePr>
          <p:cNvPr id="15" name="Segnaposto contenuto 4">
            <a:extLst>
              <a:ext uri="{FF2B5EF4-FFF2-40B4-BE49-F238E27FC236}">
                <a16:creationId xmlns:a16="http://schemas.microsoft.com/office/drawing/2014/main" id="{05506664-4D31-4DC7-BFF6-5CCBF1C005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7973375"/>
              </p:ext>
            </p:extLst>
          </p:nvPr>
        </p:nvGraphicFramePr>
        <p:xfrm>
          <a:off x="922009" y="4082130"/>
          <a:ext cx="7983900" cy="219456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840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00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67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48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14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74562">
                <a:tc>
                  <a:txBody>
                    <a:bodyPr/>
                    <a:lstStyle/>
                    <a:p>
                      <a:pPr algn="l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POCO SODDISFACENTE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SODDISFACENTE</a:t>
                      </a:r>
                    </a:p>
                  </a:txBody>
                  <a:tcPr anchor="ctr">
                    <a:solidFill>
                      <a:srgbClr val="FAB74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MOLTO  SODDIS.NTE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7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aseline="0" dirty="0"/>
                        <a:t>INFANZIA</a:t>
                      </a:r>
                      <a:endParaRPr lang="it-I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240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/>
                        <a:t>PRIMARIA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77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aseline="0" dirty="0"/>
                        <a:t>SECONDARIA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98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aseline="0" dirty="0"/>
                        <a:t>TOTALI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325088"/>
                  </a:ext>
                </a:extLst>
              </a:tr>
              <a:tr h="33498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aseline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8,7%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51,6%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39,7%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720051"/>
                  </a:ext>
                </a:extLst>
              </a:tr>
            </a:tbl>
          </a:graphicData>
        </a:graphic>
      </p:graphicFrame>
      <p:pic>
        <p:nvPicPr>
          <p:cNvPr id="6" name="Picture 2" descr="Grafico delle risposte di Moduli. Titolo della domanda: 7. Qualità della comunicazione personale e istituzionale. Numero di risposte: .">
            <a:extLst>
              <a:ext uri="{FF2B5EF4-FFF2-40B4-BE49-F238E27FC236}">
                <a16:creationId xmlns:a16="http://schemas.microsoft.com/office/drawing/2014/main" id="{B6EA8FCB-3BA3-77A9-4E16-D14579CEB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01" y="787885"/>
            <a:ext cx="7379584" cy="314529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2321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-191053" y="-1"/>
            <a:ext cx="2525783" cy="685800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61355" y="134204"/>
            <a:ext cx="1280946" cy="661134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27</a:t>
            </a:fld>
            <a:endParaRPr lang="it-IT"/>
          </a:p>
        </p:txBody>
      </p:sp>
      <p:graphicFrame>
        <p:nvGraphicFramePr>
          <p:cNvPr id="15" name="Segnaposto contenuto 4">
            <a:extLst>
              <a:ext uri="{FF2B5EF4-FFF2-40B4-BE49-F238E27FC236}">
                <a16:creationId xmlns:a16="http://schemas.microsoft.com/office/drawing/2014/main" id="{05506664-4D31-4DC7-BFF6-5CCBF1C005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8542764"/>
              </p:ext>
            </p:extLst>
          </p:nvPr>
        </p:nvGraphicFramePr>
        <p:xfrm>
          <a:off x="973655" y="4299320"/>
          <a:ext cx="7502596" cy="204216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098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46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3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86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75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7533">
                <a:tc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POCO SODDISFACENTE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SODDISFACENTE</a:t>
                      </a:r>
                    </a:p>
                  </a:txBody>
                  <a:tcPr anchor="ctr">
                    <a:solidFill>
                      <a:srgbClr val="FAB74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MOLTO  SODDIS.NTE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INFANZIA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2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44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17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325088"/>
                  </a:ext>
                </a:extLst>
              </a:tr>
              <a:tr h="3017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3,1%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7,2%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44,5%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45,2%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6635786"/>
                  </a:ext>
                </a:extLst>
              </a:tr>
            </a:tbl>
          </a:graphicData>
        </a:graphic>
      </p:graphicFrame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B98C300D-7F87-430C-0AF7-D94F53CB5874}"/>
              </a:ext>
            </a:extLst>
          </p:cNvPr>
          <p:cNvSpPr txBox="1"/>
          <p:nvPr/>
        </p:nvSpPr>
        <p:spPr>
          <a:xfrm>
            <a:off x="628650" y="6377853"/>
            <a:ext cx="8515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0070C0"/>
                </a:solidFill>
              </a:rPr>
              <a:t>Il 90 % dei docenti ritiene soddisfacente la qualità e l’efficacia del profilo Facebook</a:t>
            </a:r>
            <a:endParaRPr lang="it-IT" sz="1800" b="1" dirty="0">
              <a:solidFill>
                <a:srgbClr val="0070C0"/>
              </a:solidFill>
            </a:endParaRPr>
          </a:p>
        </p:txBody>
      </p:sp>
      <p:pic>
        <p:nvPicPr>
          <p:cNvPr id="6" name="Picture 2" descr="Grafico delle risposte di Moduli. Titolo della domanda: 7. Qualità della comunicazione personale e istituzionale. Numero di risposte: .">
            <a:extLst>
              <a:ext uri="{FF2B5EF4-FFF2-40B4-BE49-F238E27FC236}">
                <a16:creationId xmlns:a16="http://schemas.microsoft.com/office/drawing/2014/main" id="{AA72EDE2-59EE-8638-508B-EDFBD8FD5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01" y="937834"/>
            <a:ext cx="7379584" cy="314529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0172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18557" y="84974"/>
            <a:ext cx="1532811" cy="791129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28</a:t>
            </a:fld>
            <a:endParaRPr lang="it-IT"/>
          </a:p>
        </p:txBody>
      </p:sp>
      <p:graphicFrame>
        <p:nvGraphicFramePr>
          <p:cNvPr id="2" name="Segnaposto contenuto 4">
            <a:extLst>
              <a:ext uri="{FF2B5EF4-FFF2-40B4-BE49-F238E27FC236}">
                <a16:creationId xmlns:a16="http://schemas.microsoft.com/office/drawing/2014/main" id="{7AFC53F1-438F-61B1-BA30-986CDC6A7A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8702418"/>
              </p:ext>
            </p:extLst>
          </p:nvPr>
        </p:nvGraphicFramePr>
        <p:xfrm>
          <a:off x="952500" y="4048125"/>
          <a:ext cx="7491124" cy="2251951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095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32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0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64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57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1391">
                <a:tc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POCO SODDISFACENTE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SODDISFACENTE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MOLTO  SODDIS.NTE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1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INFANZIA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11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11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11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325088"/>
                  </a:ext>
                </a:extLst>
              </a:tr>
              <a:tr h="33611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4,8%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42,9%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48,4%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6635786"/>
                  </a:ext>
                </a:extLst>
              </a:tr>
            </a:tbl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0B4DD04A-74D7-04BB-1662-C216CFC70B61}"/>
              </a:ext>
            </a:extLst>
          </p:cNvPr>
          <p:cNvSpPr txBox="1"/>
          <p:nvPr/>
        </p:nvSpPr>
        <p:spPr>
          <a:xfrm>
            <a:off x="628650" y="6377853"/>
            <a:ext cx="8515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0070C0"/>
                </a:solidFill>
              </a:rPr>
              <a:t>Il 91,3 % dei docenti ritiene che i progetti con gli esperti esterni hanno arricchito l’OF</a:t>
            </a:r>
            <a:endParaRPr lang="it-IT" sz="1800" b="1" dirty="0">
              <a:solidFill>
                <a:srgbClr val="0070C0"/>
              </a:solidFill>
            </a:endParaRPr>
          </a:p>
        </p:txBody>
      </p:sp>
      <p:pic>
        <p:nvPicPr>
          <p:cNvPr id="20482" name="Picture 2" descr="Grafico delle risposte di Moduli. Titolo della domanda: 11. Ritieni che i progetti realizzati dagli esperti esterni abbiano reso più completa e qualitativamente migliore l&amp;apos;offerta formativa della nostra scuola?. Numero di risposte: 126 risposte.">
            <a:extLst>
              <a:ext uri="{FF2B5EF4-FFF2-40B4-BE49-F238E27FC236}">
                <a16:creationId xmlns:a16="http://schemas.microsoft.com/office/drawing/2014/main" id="{2C8877E5-19EA-311F-1DCD-96EBDB099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733" y="855901"/>
            <a:ext cx="5869625" cy="298270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0405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3670" y="-1"/>
            <a:ext cx="2525783" cy="685800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54326" y="28289"/>
            <a:ext cx="1269113" cy="655027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3</a:t>
            </a:fld>
            <a:endParaRPr lang="it-IT"/>
          </a:p>
        </p:txBody>
      </p:sp>
      <p:graphicFrame>
        <p:nvGraphicFramePr>
          <p:cNvPr id="11" name="Segnaposto contenuto 4">
            <a:extLst>
              <a:ext uri="{FF2B5EF4-FFF2-40B4-BE49-F238E27FC236}">
                <a16:creationId xmlns:a16="http://schemas.microsoft.com/office/drawing/2014/main" id="{0DBFDBD8-62EA-4560-BA54-083CF50487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6865007"/>
              </p:ext>
            </p:extLst>
          </p:nvPr>
        </p:nvGraphicFramePr>
        <p:xfrm>
          <a:off x="816386" y="4267674"/>
          <a:ext cx="7698964" cy="210864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775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97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29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51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60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5596">
                <a:tc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POCO SODDISFACENTE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SODDISFACENTE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MOLTO  SODDIS.NTE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INFANZIA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60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90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49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325088"/>
                  </a:ext>
                </a:extLst>
              </a:tr>
              <a:tr h="30849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0,8%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40,5%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54,8%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2425728"/>
                  </a:ext>
                </a:extLst>
              </a:tr>
            </a:tbl>
          </a:graphicData>
        </a:graphic>
      </p:graphicFrame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6EFE10B-44E5-4775-569D-C7A0D57244B0}"/>
              </a:ext>
            </a:extLst>
          </p:cNvPr>
          <p:cNvSpPr txBox="1"/>
          <p:nvPr/>
        </p:nvSpPr>
        <p:spPr>
          <a:xfrm>
            <a:off x="360485" y="6436338"/>
            <a:ext cx="90592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rgbClr val="0070C0"/>
                </a:solidFill>
              </a:rPr>
              <a:t>Il 95,3% dei docenti condivide la vision e le linee strategiche d’Istituto</a:t>
            </a:r>
          </a:p>
        </p:txBody>
      </p:sp>
      <p:pic>
        <p:nvPicPr>
          <p:cNvPr id="2" name="Picture 2" descr="Grafico delle risposte di Moduli. Titolo della domanda: 1. Chiarezza e condivisione della vision e delle linee strategiche di Istituto. Numero di risposte: 126 risposte.">
            <a:extLst>
              <a:ext uri="{FF2B5EF4-FFF2-40B4-BE49-F238E27FC236}">
                <a16:creationId xmlns:a16="http://schemas.microsoft.com/office/drawing/2014/main" id="{74DE2AAC-F89F-61CC-A87C-B6FDF398A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047" y="959779"/>
            <a:ext cx="6377303" cy="303143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868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57974" y="45945"/>
            <a:ext cx="1481965" cy="764886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4</a:t>
            </a:fld>
            <a:endParaRPr lang="it-IT"/>
          </a:p>
        </p:txBody>
      </p:sp>
      <p:graphicFrame>
        <p:nvGraphicFramePr>
          <p:cNvPr id="17" name="Segnaposto contenuto 4">
            <a:extLst>
              <a:ext uri="{FF2B5EF4-FFF2-40B4-BE49-F238E27FC236}">
                <a16:creationId xmlns:a16="http://schemas.microsoft.com/office/drawing/2014/main" id="{B9D3D988-A4F6-4812-B0BB-04E9307881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109381"/>
              </p:ext>
            </p:extLst>
          </p:nvPr>
        </p:nvGraphicFramePr>
        <p:xfrm>
          <a:off x="957520" y="4253066"/>
          <a:ext cx="7881472" cy="210864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4122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08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91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04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87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5596">
                <a:tc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POCO SODDISFACENTE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SODDISFACENTE</a:t>
                      </a:r>
                    </a:p>
                  </a:txBody>
                  <a:tcPr anchor="ctr">
                    <a:solidFill>
                      <a:srgbClr val="FAB74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MOLTO  SODDISFACENTE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INFANZIA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60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90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49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325088"/>
                  </a:ext>
                </a:extLst>
              </a:tr>
              <a:tr h="30849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5,6%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13,5%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49,2%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31,7%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2355162"/>
                  </a:ext>
                </a:extLst>
              </a:tr>
            </a:tbl>
          </a:graphicData>
        </a:graphic>
      </p:graphicFrame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3B835B2-62A4-9065-AA77-955957D3447C}"/>
              </a:ext>
            </a:extLst>
          </p:cNvPr>
          <p:cNvSpPr txBox="1"/>
          <p:nvPr/>
        </p:nvSpPr>
        <p:spPr>
          <a:xfrm>
            <a:off x="-74334" y="6432831"/>
            <a:ext cx="9292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rgbClr val="0070C0"/>
                </a:solidFill>
              </a:rPr>
              <a:t>L’ 81 % dei docenti ritiene soddisfacente la collaborazione tra i docenti di vario ordine</a:t>
            </a:r>
          </a:p>
        </p:txBody>
      </p:sp>
      <p:pic>
        <p:nvPicPr>
          <p:cNvPr id="2" name="Picture 2" descr="Grafico delle risposte di Moduli. Titolo della domanda: 2. Qualità della collaborazione. Numero di risposte: .">
            <a:extLst>
              <a:ext uri="{FF2B5EF4-FFF2-40B4-BE49-F238E27FC236}">
                <a16:creationId xmlns:a16="http://schemas.microsoft.com/office/drawing/2014/main" id="{337DEBDC-4EFD-9443-68DB-3D2D5F08D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751" y="914400"/>
            <a:ext cx="6281486" cy="307203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13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27055" y="145909"/>
            <a:ext cx="1481965" cy="764886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5</a:t>
            </a:fld>
            <a:endParaRPr lang="it-IT"/>
          </a:p>
        </p:txBody>
      </p:sp>
      <p:graphicFrame>
        <p:nvGraphicFramePr>
          <p:cNvPr id="17" name="Segnaposto contenuto 4">
            <a:extLst>
              <a:ext uri="{FF2B5EF4-FFF2-40B4-BE49-F238E27FC236}">
                <a16:creationId xmlns:a16="http://schemas.microsoft.com/office/drawing/2014/main" id="{B9D3D988-A4F6-4812-B0BB-04E9307881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8110097"/>
              </p:ext>
            </p:extLst>
          </p:nvPr>
        </p:nvGraphicFramePr>
        <p:xfrm>
          <a:off x="1435510" y="4285378"/>
          <a:ext cx="7079840" cy="210864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2846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34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88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47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82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512">
                <a:tc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POCO SODDISFACENTE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SODDISFACENTE</a:t>
                      </a:r>
                    </a:p>
                  </a:txBody>
                  <a:tcPr anchor="ctr">
                    <a:solidFill>
                      <a:srgbClr val="FAB74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MOLTO  SODDISFACENTE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INFANZIA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60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90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49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325088"/>
                  </a:ext>
                </a:extLst>
              </a:tr>
              <a:tr h="30849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58%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7139820"/>
                  </a:ext>
                </a:extLst>
              </a:tr>
            </a:tbl>
          </a:graphicData>
        </a:graphic>
      </p:graphicFrame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08BC2D3-65B6-86CF-D1FA-13173748F6E7}"/>
              </a:ext>
            </a:extLst>
          </p:cNvPr>
          <p:cNvSpPr txBox="1"/>
          <p:nvPr/>
        </p:nvSpPr>
        <p:spPr>
          <a:xfrm>
            <a:off x="-74334" y="6380451"/>
            <a:ext cx="9292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rgbClr val="0070C0"/>
                </a:solidFill>
              </a:rPr>
              <a:t>Il 97% dei docenti ritiene soddisfacente la collaborazione tra docenti e DS</a:t>
            </a:r>
          </a:p>
        </p:txBody>
      </p:sp>
      <p:pic>
        <p:nvPicPr>
          <p:cNvPr id="4098" name="Picture 2" descr="Grafico delle risposte di Moduli. Titolo della domanda: 2. Qualità della collaborazione. Numero di risposte: .">
            <a:extLst>
              <a:ext uri="{FF2B5EF4-FFF2-40B4-BE49-F238E27FC236}">
                <a16:creationId xmlns:a16="http://schemas.microsoft.com/office/drawing/2014/main" id="{1482A52C-9849-F338-6629-FC0818488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142" y="882338"/>
            <a:ext cx="6093630" cy="298016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90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27055" y="145909"/>
            <a:ext cx="1481965" cy="764886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6</a:t>
            </a:fld>
            <a:endParaRPr lang="it-IT"/>
          </a:p>
        </p:txBody>
      </p:sp>
      <p:graphicFrame>
        <p:nvGraphicFramePr>
          <p:cNvPr id="17" name="Segnaposto contenuto 4">
            <a:extLst>
              <a:ext uri="{FF2B5EF4-FFF2-40B4-BE49-F238E27FC236}">
                <a16:creationId xmlns:a16="http://schemas.microsoft.com/office/drawing/2014/main" id="{B9D3D988-A4F6-4812-B0BB-04E9307881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1408473"/>
              </p:ext>
            </p:extLst>
          </p:nvPr>
        </p:nvGraphicFramePr>
        <p:xfrm>
          <a:off x="1052052" y="4232602"/>
          <a:ext cx="7354527" cy="210864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3273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3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7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71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21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5596">
                <a:tc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POCO SODDISFACENTE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SODDISFACENTE</a:t>
                      </a:r>
                    </a:p>
                  </a:txBody>
                  <a:tcPr anchor="ctr">
                    <a:solidFill>
                      <a:srgbClr val="FAB74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MOLTO  SODDISFACENTE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INFANZIA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60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90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49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325088"/>
                  </a:ext>
                </a:extLst>
              </a:tr>
              <a:tr h="30849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7636217"/>
                  </a:ext>
                </a:extLst>
              </a:tr>
            </a:tbl>
          </a:graphicData>
        </a:graphic>
      </p:graphicFrame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E6EF38D-3E58-94EA-C9F8-9EAEEBA87687}"/>
              </a:ext>
            </a:extLst>
          </p:cNvPr>
          <p:cNvSpPr txBox="1"/>
          <p:nvPr/>
        </p:nvSpPr>
        <p:spPr>
          <a:xfrm>
            <a:off x="-74334" y="6380451"/>
            <a:ext cx="9292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rgbClr val="0070C0"/>
                </a:solidFill>
              </a:rPr>
              <a:t>L’84 % dei docenti ritiene soddisfacente la collaborazione tra docenti e ATA</a:t>
            </a:r>
          </a:p>
        </p:txBody>
      </p:sp>
      <p:pic>
        <p:nvPicPr>
          <p:cNvPr id="4" name="Picture 2" descr="Grafico delle risposte di Moduli. Titolo della domanda: 2. Qualità della collaborazione. Numero di risposte: .">
            <a:extLst>
              <a:ext uri="{FF2B5EF4-FFF2-40B4-BE49-F238E27FC236}">
                <a16:creationId xmlns:a16="http://schemas.microsoft.com/office/drawing/2014/main" id="{BCC15664-8D05-6FB4-5CC5-96F6BC377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142" y="882338"/>
            <a:ext cx="6093630" cy="298016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926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77638" y="81106"/>
            <a:ext cx="1126710" cy="581528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7</a:t>
            </a:fld>
            <a:endParaRPr lang="it-IT"/>
          </a:p>
        </p:txBody>
      </p:sp>
      <p:graphicFrame>
        <p:nvGraphicFramePr>
          <p:cNvPr id="17" name="Segnaposto contenuto 4">
            <a:extLst>
              <a:ext uri="{FF2B5EF4-FFF2-40B4-BE49-F238E27FC236}">
                <a16:creationId xmlns:a16="http://schemas.microsoft.com/office/drawing/2014/main" id="{B9D3D988-A4F6-4812-B0BB-04E9307881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0262095"/>
              </p:ext>
            </p:extLst>
          </p:nvPr>
        </p:nvGraphicFramePr>
        <p:xfrm>
          <a:off x="1939153" y="4318750"/>
          <a:ext cx="6659545" cy="210864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493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7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4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76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66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5596">
                <a:tc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POCO SODDISFACENTE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SODDISFACENTE</a:t>
                      </a:r>
                    </a:p>
                  </a:txBody>
                  <a:tcPr anchor="ctr">
                    <a:solidFill>
                      <a:srgbClr val="FAB74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MOLTO  SODDISFACENTE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INFANZIA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60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90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49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325088"/>
                  </a:ext>
                </a:extLst>
              </a:tr>
              <a:tr h="30849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6,3%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53,2%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40,5%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64863342"/>
                  </a:ext>
                </a:extLst>
              </a:tr>
            </a:tbl>
          </a:graphicData>
        </a:graphic>
      </p:graphicFrame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0D80FE7-E129-DA2D-3F79-4F235C409F2D}"/>
              </a:ext>
            </a:extLst>
          </p:cNvPr>
          <p:cNvSpPr txBox="1"/>
          <p:nvPr/>
        </p:nvSpPr>
        <p:spPr>
          <a:xfrm>
            <a:off x="-7265" y="6498444"/>
            <a:ext cx="9292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rgbClr val="0070C0"/>
                </a:solidFill>
              </a:rPr>
              <a:t> Il 93,7% dei docenti ritiene soddisfacente la condivisione della progettazione</a:t>
            </a:r>
          </a:p>
        </p:txBody>
      </p:sp>
      <p:pic>
        <p:nvPicPr>
          <p:cNvPr id="4" name="Picture 2" descr="Grafico delle risposte di Moduli. Titolo della domanda: 2. Qualità della collaborazione. Numero di risposte: .">
            <a:extLst>
              <a:ext uri="{FF2B5EF4-FFF2-40B4-BE49-F238E27FC236}">
                <a16:creationId xmlns:a16="http://schemas.microsoft.com/office/drawing/2014/main" id="{4275645E-283B-489B-4158-7E11CF4211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142" y="882338"/>
            <a:ext cx="6093630" cy="298016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017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115175" y="0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-7265" y="-8762"/>
            <a:ext cx="1481965" cy="764886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8</a:t>
            </a:fld>
            <a:endParaRPr lang="it-IT"/>
          </a:p>
        </p:txBody>
      </p:sp>
      <p:graphicFrame>
        <p:nvGraphicFramePr>
          <p:cNvPr id="17" name="Segnaposto contenuto 4">
            <a:extLst>
              <a:ext uri="{FF2B5EF4-FFF2-40B4-BE49-F238E27FC236}">
                <a16:creationId xmlns:a16="http://schemas.microsoft.com/office/drawing/2014/main" id="{B9D3D988-A4F6-4812-B0BB-04E9307881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4553720"/>
              </p:ext>
            </p:extLst>
          </p:nvPr>
        </p:nvGraphicFramePr>
        <p:xfrm>
          <a:off x="733717" y="4250801"/>
          <a:ext cx="7846142" cy="2077449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4551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6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74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331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53449">
                <a:tc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POCO SODDISFACENTE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SODDISFACENTE</a:t>
                      </a:r>
                    </a:p>
                  </a:txBody>
                  <a:tcPr anchor="ctr">
                    <a:solidFill>
                      <a:srgbClr val="FAB74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MOLTO  SODDISFACENTE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9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INFANZIA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94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68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07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325088"/>
                  </a:ext>
                </a:extLst>
              </a:tr>
              <a:tr h="23071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0,8%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6,3%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54%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39%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72346371"/>
                  </a:ext>
                </a:extLst>
              </a:tr>
            </a:tbl>
          </a:graphicData>
        </a:graphic>
      </p:graphicFrame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B9161760-9DC8-772E-2F0E-284A5A4ADFFB}"/>
              </a:ext>
            </a:extLst>
          </p:cNvPr>
          <p:cNvSpPr txBox="1"/>
          <p:nvPr/>
        </p:nvSpPr>
        <p:spPr>
          <a:xfrm>
            <a:off x="-7265" y="6498444"/>
            <a:ext cx="9292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rgbClr val="0070C0"/>
                </a:solidFill>
              </a:rPr>
              <a:t> Il 93% dei docenti ritiene soddisfacente la condivisione della valutazione </a:t>
            </a:r>
          </a:p>
        </p:txBody>
      </p:sp>
      <p:pic>
        <p:nvPicPr>
          <p:cNvPr id="4" name="Picture 2" descr="Grafico delle risposte di Moduli. Titolo della domanda: 2. Qualità della collaborazione. Numero di risposte: .">
            <a:extLst>
              <a:ext uri="{FF2B5EF4-FFF2-40B4-BE49-F238E27FC236}">
                <a16:creationId xmlns:a16="http://schemas.microsoft.com/office/drawing/2014/main" id="{D6531D64-526A-BBAF-722B-51DCD86DD7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142" y="882338"/>
            <a:ext cx="6093630" cy="298016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9185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447B383-457D-45A4-B0E1-8395859E0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2"/>
          <a:stretch/>
        </p:blipFill>
        <p:spPr>
          <a:xfrm>
            <a:off x="7086698" y="-1"/>
            <a:ext cx="2028825" cy="27326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FBECF90-EEC9-484E-A874-4BA8D3CD21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57971" b="15061"/>
          <a:stretch/>
        </p:blipFill>
        <p:spPr>
          <a:xfrm>
            <a:off x="0" y="-1"/>
            <a:ext cx="2525783" cy="685800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265ED1A-6555-4A6B-A9ED-E166FA96E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84921" y="84973"/>
            <a:ext cx="1177970" cy="607985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ECD2B76A-42A5-41EF-9012-24F7B2CD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454" y="29796"/>
            <a:ext cx="6536908" cy="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QUESTIONARIO DI GRADIMENTO DOCENTI</a:t>
            </a:r>
          </a:p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7453C74-B7DE-4312-AB52-6D66C4314301}"/>
              </a:ext>
            </a:extLst>
          </p:cNvPr>
          <p:cNvSpPr/>
          <p:nvPr/>
        </p:nvSpPr>
        <p:spPr>
          <a:xfrm>
            <a:off x="2529455" y="557925"/>
            <a:ext cx="6614546" cy="88460"/>
          </a:xfrm>
          <a:prstGeom prst="rect">
            <a:avLst/>
          </a:prstGeom>
          <a:solidFill>
            <a:srgbClr val="88B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01F958A-3CEB-4D84-855B-89A4EB80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0961-C9E3-438A-B7ED-5C9BA87F7411}" type="slidenum">
              <a:rPr lang="it-IT" smtClean="0"/>
              <a:t>9</a:t>
            </a:fld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-129028" y="679963"/>
            <a:ext cx="92730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rgbClr val="0070C0"/>
                </a:solidFill>
              </a:rPr>
              <a:t>Equità della distribuzione del carico di lavoro annuale nel Piano delle attività</a:t>
            </a:r>
          </a:p>
        </p:txBody>
      </p:sp>
      <p:graphicFrame>
        <p:nvGraphicFramePr>
          <p:cNvPr id="16" name="Segnaposto contenuto 4">
            <a:extLst>
              <a:ext uri="{FF2B5EF4-FFF2-40B4-BE49-F238E27FC236}">
                <a16:creationId xmlns:a16="http://schemas.microsoft.com/office/drawing/2014/main" id="{D2B68B1E-B1E1-48C3-94F9-FFE13940C0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5572340"/>
              </p:ext>
            </p:extLst>
          </p:nvPr>
        </p:nvGraphicFramePr>
        <p:xfrm>
          <a:off x="1335863" y="4263907"/>
          <a:ext cx="7252460" cy="2081781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282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3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40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66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54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0510">
                <a:tc>
                  <a:txBody>
                    <a:bodyPr/>
                    <a:lstStyle/>
                    <a:p>
                      <a:pPr algn="l"/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NON SO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POCO SODDISFACENTE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SODDISFACENTE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MOLTO  SODDIS.NTE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INFANZIA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88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PRIMARIA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SECONDARIA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800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TOTALI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325088"/>
                  </a:ext>
                </a:extLst>
              </a:tr>
              <a:tr h="31800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2,4%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10,3%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47,6%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39,7%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70274149"/>
                  </a:ext>
                </a:extLst>
              </a:tr>
            </a:tbl>
          </a:graphicData>
        </a:graphic>
      </p:graphicFrame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DF5FC4F-1718-4784-FAE0-0867EA8D6479}"/>
              </a:ext>
            </a:extLst>
          </p:cNvPr>
          <p:cNvSpPr txBox="1"/>
          <p:nvPr/>
        </p:nvSpPr>
        <p:spPr>
          <a:xfrm>
            <a:off x="-148667" y="6332029"/>
            <a:ext cx="9292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rgbClr val="0070C0"/>
                </a:solidFill>
              </a:rPr>
              <a:t> L’87,3% dei docenti ritiene soddisfacente la distribuzione del carico di lavoro </a:t>
            </a:r>
          </a:p>
        </p:txBody>
      </p:sp>
      <p:pic>
        <p:nvPicPr>
          <p:cNvPr id="5122" name="Picture 2" descr="Grafico delle risposte di Moduli. Titolo della domanda: 3. Il carico di lavoro, nel Piano delle attività, è equamente distribuito nell&amp;apos;arco dell&amp;apos;anno?. Numero di risposte: 126 risposte.">
            <a:extLst>
              <a:ext uri="{FF2B5EF4-FFF2-40B4-BE49-F238E27FC236}">
                <a16:creationId xmlns:a16="http://schemas.microsoft.com/office/drawing/2014/main" id="{8FC88217-6708-FC33-13BA-8DE4E7036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638" y="1130426"/>
            <a:ext cx="6271712" cy="298124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41121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1531</Words>
  <Application>Microsoft Office PowerPoint</Application>
  <PresentationFormat>Presentazione su schermo (4:3)</PresentationFormat>
  <Paragraphs>911</Paragraphs>
  <Slides>28</Slides>
  <Notes>28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4" baseType="lpstr">
      <vt:lpstr>Arial</vt:lpstr>
      <vt:lpstr>Arial Black</vt:lpstr>
      <vt:lpstr>Calibri</vt:lpstr>
      <vt:lpstr>Calibri Light</vt:lpstr>
      <vt:lpstr>Century Gothic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Picentia</dc:creator>
  <cp:lastModifiedBy>Raffaele Caputo</cp:lastModifiedBy>
  <cp:revision>920</cp:revision>
  <dcterms:created xsi:type="dcterms:W3CDTF">2020-01-09T12:50:28Z</dcterms:created>
  <dcterms:modified xsi:type="dcterms:W3CDTF">2025-06-28T07:54:50Z</dcterms:modified>
</cp:coreProperties>
</file>