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76" r:id="rId1"/>
  </p:sldMasterIdLst>
  <p:notesMasterIdLst>
    <p:notesMasterId r:id="rId13"/>
  </p:notesMasterIdLst>
  <p:handoutMasterIdLst>
    <p:handoutMasterId r:id="rId14"/>
  </p:handoutMasterIdLst>
  <p:sldIdLst>
    <p:sldId id="288" r:id="rId2"/>
    <p:sldId id="286" r:id="rId3"/>
    <p:sldId id="289" r:id="rId4"/>
    <p:sldId id="291" r:id="rId5"/>
    <p:sldId id="292" r:id="rId6"/>
    <p:sldId id="268" r:id="rId7"/>
    <p:sldId id="296" r:id="rId8"/>
    <p:sldId id="300" r:id="rId9"/>
    <p:sldId id="297" r:id="rId10"/>
    <p:sldId id="298" r:id="rId11"/>
    <p:sldId id="29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e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4E8"/>
    <a:srgbClr val="FFDF7F"/>
    <a:srgbClr val="FFCB2B"/>
    <a:srgbClr val="F08010"/>
    <a:srgbClr val="9CC7E8"/>
    <a:srgbClr val="A9C78B"/>
    <a:srgbClr val="344529"/>
    <a:srgbClr val="FBA305"/>
    <a:srgbClr val="2E3722"/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DE3333-3C5C-4117-888E-262AB7D530A0}" v="61" dt="2024-06-19T16:30:38.9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>
        <p:scale>
          <a:sx n="80" d="100"/>
          <a:sy n="80" d="100"/>
        </p:scale>
        <p:origin x="691" y="-2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164D3AD-4B2D-49BF-9F79-0F7BAD61B00F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70B2A48-C0A1-4B24-88F8-CB25F07A8DC7}" type="datetime1">
              <a:rPr lang="it-IT" smtClean="0"/>
              <a:t>23/06/2025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"/>
              <a:t>Fare clic per modificare gli stili del testo dello schema</a:t>
            </a:r>
            <a:endParaRPr lang="en-US"/>
          </a:p>
          <a:p>
            <a:pPr lvl="1" rtl="0"/>
            <a:r>
              <a:rPr lang="it"/>
              <a:t>Secondo livello</a:t>
            </a:r>
          </a:p>
          <a:p>
            <a:pPr lvl="2" rtl="0"/>
            <a:r>
              <a:rPr lang="it"/>
              <a:t>Terzo livello</a:t>
            </a:r>
          </a:p>
          <a:p>
            <a:pPr lvl="3" rtl="0"/>
            <a:r>
              <a:rPr lang="it"/>
              <a:t>Quarto livello</a:t>
            </a:r>
          </a:p>
          <a:p>
            <a:pPr lvl="4" rtl="0"/>
            <a:r>
              <a:rPr lang="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0549DBA-C574-4F50-849A-9F4A6BDEE5BB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537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31233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753927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21005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60457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85923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E806AD5-C97A-4DE9-B9C3-6831F1D6535B}" type="datetime1">
              <a:rPr lang="it-IT" smtClean="0"/>
              <a:t>23/06/2025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297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6148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396842D-E6EE-4834-8AA4-CF11AD537CCA}" type="datetime1">
              <a:rPr lang="it-IT" smtClean="0"/>
              <a:t>23/06/2025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23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567723F-A602-44C9-B764-B944F73E6DE5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288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B8A4352-5540-47C5-B435-577CB5463AE8}" type="datetime1">
              <a:rPr lang="it-IT" smtClean="0"/>
              <a:t>23/06/2025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050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5B8F94B-8AD7-4D72-B19F-8465C59AC729}" type="datetime1">
              <a:rPr lang="it-IT" smtClean="0"/>
              <a:t>23/06/2025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26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E711549-6ACE-442F-B369-D6F47498F71A}" type="datetime1">
              <a:rPr lang="it-IT" smtClean="0"/>
              <a:t>23/06/2025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356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75663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C1BB614-B82F-4F89-9A8B-080ABA156B2E}" type="datetime1">
              <a:rPr lang="it-IT" smtClean="0"/>
              <a:t>23/06/2025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995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BD1BF27-489F-41BB-A39D-AEEE325B0BE2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560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91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Primo piano di un logo&#10;&#10;Descrizione generata automaticamente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42792" y="1744823"/>
            <a:ext cx="7514927" cy="3750907"/>
          </a:xfrm>
          <a:solidFill>
            <a:schemeClr val="accent1"/>
          </a:solidFill>
          <a:ln>
            <a:solidFill>
              <a:schemeClr val="bg1"/>
            </a:solidFill>
          </a:ln>
        </p:spPr>
        <p:txBody>
          <a:bodyPr rtlCol="0">
            <a:normAutofit fontScale="90000"/>
          </a:bodyPr>
          <a:lstStyle/>
          <a:p>
            <a:pPr algn="ctr"/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it-IT" sz="4400" dirty="0">
                <a:solidFill>
                  <a:schemeClr val="tx1"/>
                </a:solidFill>
                <a:latin typeface="Century Gothic" panose="020B0502020202020204" pitchFamily="34" charset="0"/>
              </a:rPr>
              <a:t>QUESTIONARIO </a:t>
            </a:r>
            <a:br>
              <a:rPr lang="it-IT" sz="44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it-IT" sz="4400" dirty="0">
                <a:solidFill>
                  <a:schemeClr val="tx1"/>
                </a:solidFill>
                <a:latin typeface="Century Gothic" panose="020B0502020202020204" pitchFamily="34" charset="0"/>
              </a:rPr>
              <a:t>Qualità del Servizio </a:t>
            </a:r>
            <a:br>
              <a:rPr lang="it-IT" sz="44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it-IT" sz="4400" dirty="0">
                <a:solidFill>
                  <a:schemeClr val="tx1"/>
                </a:solidFill>
                <a:latin typeface="Century Gothic" panose="020B0502020202020204" pitchFamily="34" charset="0"/>
              </a:rPr>
              <a:t>Personale ATA</a:t>
            </a:r>
            <a:br>
              <a:rPr lang="it-IT" sz="44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it-IT" sz="4400" dirty="0">
                <a:solidFill>
                  <a:schemeClr val="tx1"/>
                </a:solidFill>
                <a:latin typeface="Century Gothic" panose="020B0502020202020204" pitchFamily="34" charset="0"/>
              </a:rPr>
              <a:t>Collaboratori Scolastici</a:t>
            </a:r>
            <a:br>
              <a:rPr lang="it-IT" sz="27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it-IT" sz="2700" dirty="0">
                <a:solidFill>
                  <a:schemeClr val="tx1"/>
                </a:solidFill>
                <a:latin typeface="Century Gothic" panose="020B0502020202020204" pitchFamily="34" charset="0"/>
              </a:rPr>
              <a:t>a.s.2024/25</a:t>
            </a: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endParaRPr lang="it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7A48D9F-AB0F-49EE-8C40-EB62F476B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</a:t>
            </a:fld>
            <a:endParaRPr lang="en-US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DEE6EE9-397B-4195-83C5-065D53E664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81944" y="0"/>
            <a:ext cx="2535485" cy="130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1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10</a:t>
            </a:fld>
            <a:endParaRPr lang="en-US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7F5FB72-28A0-464F-9B4A-53B63024FB44}"/>
              </a:ext>
            </a:extLst>
          </p:cNvPr>
          <p:cNvSpPr txBox="1"/>
          <p:nvPr/>
        </p:nvSpPr>
        <p:spPr>
          <a:xfrm>
            <a:off x="-47203" y="6150214"/>
            <a:ext cx="111208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Il 100 % del Personale ATA si ritiene soddisfatto della qualità delle relazioni con le famiglie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EDE64825-330E-A392-5145-F47E7BD43A96}"/>
              </a:ext>
            </a:extLst>
          </p:cNvPr>
          <p:cNvSpPr/>
          <p:nvPr/>
        </p:nvSpPr>
        <p:spPr>
          <a:xfrm>
            <a:off x="-1" y="35295"/>
            <a:ext cx="85906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PERSONALE ATA – COLLABORATORI SCOLASTICI 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A4B95108-F3F8-13D8-953A-15627C1E84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8966154"/>
              </p:ext>
            </p:extLst>
          </p:nvPr>
        </p:nvGraphicFramePr>
        <p:xfrm>
          <a:off x="875986" y="4354809"/>
          <a:ext cx="7609755" cy="1798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0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8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41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19154">
                  <a:extLst>
                    <a:ext uri="{9D8B030D-6E8A-4147-A177-3AD203B41FA5}">
                      <a16:colId xmlns:a16="http://schemas.microsoft.com/office/drawing/2014/main" val="4094259077"/>
                    </a:ext>
                  </a:extLst>
                </a:gridCol>
              </a:tblGrid>
              <a:tr h="506301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POCO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ABBASTANZA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MOLTO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776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Infanzia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77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Primaria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207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Secondaria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472603"/>
                  </a:ext>
                </a:extLst>
              </a:tr>
              <a:tr h="355201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644941"/>
                  </a:ext>
                </a:extLst>
              </a:tr>
            </a:tbl>
          </a:graphicData>
        </a:graphic>
      </p:graphicFrame>
      <p:pic>
        <p:nvPicPr>
          <p:cNvPr id="4098" name="Picture 2" descr="Grafico delle risposte di Moduli. Titolo della domanda: 10) E&amp;apos; soddisfatto della qualità delle relazioni con le famiglie?. Numero di risposte: 16 risposte.">
            <a:extLst>
              <a:ext uri="{FF2B5EF4-FFF2-40B4-BE49-F238E27FC236}">
                <a16:creationId xmlns:a16="http://schemas.microsoft.com/office/drawing/2014/main" id="{AF7A328C-249B-BC0C-D0DC-17F5783D3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46" y="513479"/>
            <a:ext cx="7706795" cy="366373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494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11</a:t>
            </a:fld>
            <a:endParaRPr lang="en-US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7F5FB72-28A0-464F-9B4A-53B63024FB44}"/>
              </a:ext>
            </a:extLst>
          </p:cNvPr>
          <p:cNvSpPr txBox="1"/>
          <p:nvPr/>
        </p:nvSpPr>
        <p:spPr>
          <a:xfrm>
            <a:off x="-184355" y="5978883"/>
            <a:ext cx="11120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it-IT" sz="1600" b="1">
                <a:solidFill>
                  <a:schemeClr val="accent6">
                    <a:lumMod val="50000"/>
                  </a:schemeClr>
                </a:solidFill>
              </a:rPr>
              <a:t>Il 94 % </a:t>
            </a:r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del Personale ATA si ritiene soddisfatto del clima lavorativo sereno e collaborativo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1F24EA9C-8619-51C8-17AC-B0810ADD581A}"/>
              </a:ext>
            </a:extLst>
          </p:cNvPr>
          <p:cNvSpPr/>
          <p:nvPr/>
        </p:nvSpPr>
        <p:spPr>
          <a:xfrm>
            <a:off x="-1" y="35295"/>
            <a:ext cx="85906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PERSONALE ATA – COLLABORATORI SCOLASTICI 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24C3DB03-AE91-5FA4-F866-5B218ED690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41270"/>
              </p:ext>
            </p:extLst>
          </p:nvPr>
        </p:nvGraphicFramePr>
        <p:xfrm>
          <a:off x="875986" y="4354809"/>
          <a:ext cx="8056346" cy="1798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82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064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61126">
                  <a:extLst>
                    <a:ext uri="{9D8B030D-6E8A-4147-A177-3AD203B41FA5}">
                      <a16:colId xmlns:a16="http://schemas.microsoft.com/office/drawing/2014/main" val="4094259077"/>
                    </a:ext>
                  </a:extLst>
                </a:gridCol>
              </a:tblGrid>
              <a:tr h="506301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POCO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ABBASTANZA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MOLTO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776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Infanzia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77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Primaria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207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Secondaria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472603"/>
                  </a:ext>
                </a:extLst>
              </a:tr>
              <a:tr h="355201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644941"/>
                  </a:ext>
                </a:extLst>
              </a:tr>
            </a:tbl>
          </a:graphicData>
        </a:graphic>
      </p:graphicFrame>
      <p:pic>
        <p:nvPicPr>
          <p:cNvPr id="3074" name="Picture 2" descr="Grafico delle risposte di Moduli. Titolo della domanda: 11) Giudica il clima dell&amp;apos;ambiente di lavoro sereno e collaborativo?. Numero di risposte: 16 risposte.">
            <a:extLst>
              <a:ext uri="{FF2B5EF4-FFF2-40B4-BE49-F238E27FC236}">
                <a16:creationId xmlns:a16="http://schemas.microsoft.com/office/drawing/2014/main" id="{AE2837E2-570B-5EA2-05AF-7E61B587C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31" y="467106"/>
            <a:ext cx="8041801" cy="382299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742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389139-7CD8-4F7F-9A31-A6CDAD756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729" y="728976"/>
            <a:ext cx="8764824" cy="412644"/>
          </a:xfr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</a:rPr>
              <a:t>Totale risposte raccolte: 16 su 30 Collaboratori Scolastici</a:t>
            </a:r>
            <a:br>
              <a:rPr lang="it-IT" sz="2400" b="1" dirty="0">
                <a:solidFill>
                  <a:schemeClr val="bg1"/>
                </a:solidFill>
              </a:rPr>
            </a:br>
            <a:br>
              <a:rPr lang="it-IT" sz="2400" b="1" dirty="0">
                <a:solidFill>
                  <a:schemeClr val="bg1"/>
                </a:solidFill>
              </a:rPr>
            </a:b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dirty="0">
                <a:solidFill>
                  <a:schemeClr val="bg1"/>
                </a:solidFill>
              </a:rPr>
              <a:t>(</a:t>
            </a:r>
          </a:p>
        </p:txBody>
      </p:sp>
      <p:sp>
        <p:nvSpPr>
          <p:cNvPr id="18" name="Segnaposto numero diapositiva 17">
            <a:extLst>
              <a:ext uri="{FF2B5EF4-FFF2-40B4-BE49-F238E27FC236}">
                <a16:creationId xmlns:a16="http://schemas.microsoft.com/office/drawing/2014/main" id="{9F219EE6-B4D8-4241-8030-B388014E9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2</a:t>
            </a:fld>
            <a:endParaRPr lang="en-US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DA5C4500-FC1B-4D9B-A44B-2DF1069ECA78}"/>
              </a:ext>
            </a:extLst>
          </p:cNvPr>
          <p:cNvSpPr/>
          <p:nvPr/>
        </p:nvSpPr>
        <p:spPr>
          <a:xfrm>
            <a:off x="-1" y="35295"/>
            <a:ext cx="85906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PERSONALE ATA – COLLABORATORI SCOLASTICI 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0EB454CF-D2AB-458B-9B01-E170161F0D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080234" y="152027"/>
            <a:ext cx="1793244" cy="925545"/>
          </a:xfrm>
          <a:prstGeom prst="rect">
            <a:avLst/>
          </a:prstGeom>
        </p:spPr>
      </p:pic>
      <p:pic>
        <p:nvPicPr>
          <p:cNvPr id="1026" name="Picture 2" descr="Grafico delle risposte di Moduli. Titolo della domanda: Per i soli collaboratori scolastici, indicare l&amp;apos;ordine di appartenenza:. Numero di risposte: 16 risposte.">
            <a:extLst>
              <a:ext uri="{FF2B5EF4-FFF2-40B4-BE49-F238E27FC236}">
                <a16:creationId xmlns:a16="http://schemas.microsoft.com/office/drawing/2014/main" id="{06B21719-0847-1A65-8C78-4395178A9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089" y="1723848"/>
            <a:ext cx="8120739" cy="386052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821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8EB0232-46D2-4BC6-8100-5C8C3947FB2A}"/>
              </a:ext>
            </a:extLst>
          </p:cNvPr>
          <p:cNvSpPr txBox="1"/>
          <p:nvPr/>
        </p:nvSpPr>
        <p:spPr>
          <a:xfrm>
            <a:off x="875986" y="6354636"/>
            <a:ext cx="9998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Il 94% del Personale ATA è soddisfatto della condivisione della pianificazione del servizio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93CF338-3A01-4ABB-97BB-8E3BEA8B5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3</a:t>
            </a:fld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FFB95BD-666D-476F-841D-EC5DC1C29F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013859" y="397825"/>
            <a:ext cx="1793244" cy="925545"/>
          </a:xfrm>
          <a:prstGeom prst="rect">
            <a:avLst/>
          </a:prstGeom>
        </p:spPr>
      </p:pic>
      <p:graphicFrame>
        <p:nvGraphicFramePr>
          <p:cNvPr id="11" name="Tabella 10">
            <a:extLst>
              <a:ext uri="{FF2B5EF4-FFF2-40B4-BE49-F238E27FC236}">
                <a16:creationId xmlns:a16="http://schemas.microsoft.com/office/drawing/2014/main" id="{C4E71262-E5F2-4E44-8976-8330A1194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388973"/>
              </p:ext>
            </p:extLst>
          </p:nvPr>
        </p:nvGraphicFramePr>
        <p:xfrm>
          <a:off x="875986" y="4354809"/>
          <a:ext cx="7609755" cy="1798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0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8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41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19154">
                  <a:extLst>
                    <a:ext uri="{9D8B030D-6E8A-4147-A177-3AD203B41FA5}">
                      <a16:colId xmlns:a16="http://schemas.microsoft.com/office/drawing/2014/main" val="4094259077"/>
                    </a:ext>
                  </a:extLst>
                </a:gridCol>
              </a:tblGrid>
              <a:tr h="506301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POCO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ABBASTANZA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MOLTO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776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Infanzia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77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Primaria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207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Secondaria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472603"/>
                  </a:ext>
                </a:extLst>
              </a:tr>
              <a:tr h="355201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644941"/>
                  </a:ext>
                </a:extLst>
              </a:tr>
            </a:tbl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id="{A065D48C-0608-506A-A7E9-1E8D0F0DBD70}"/>
              </a:ext>
            </a:extLst>
          </p:cNvPr>
          <p:cNvSpPr/>
          <p:nvPr/>
        </p:nvSpPr>
        <p:spPr>
          <a:xfrm>
            <a:off x="-1" y="35295"/>
            <a:ext cx="85906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PERSONALE ATA – COLLABORATORI SCOLASTICI </a:t>
            </a:r>
          </a:p>
        </p:txBody>
      </p:sp>
      <p:pic>
        <p:nvPicPr>
          <p:cNvPr id="4" name="Picture 2" descr="Grafico delle risposte di Moduli. Titolo della domanda: 1) E&amp;apos; soddisfatto del livello di condivisione nella pianificazione del servizio?. Numero di risposte: 16 risposte.">
            <a:extLst>
              <a:ext uri="{FF2B5EF4-FFF2-40B4-BE49-F238E27FC236}">
                <a16:creationId xmlns:a16="http://schemas.microsoft.com/office/drawing/2014/main" id="{40648C1F-ECAD-B6A5-0F09-E453AACBB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6" y="543366"/>
            <a:ext cx="7593112" cy="360969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63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4</a:t>
            </a:fld>
            <a:endParaRPr lang="en-US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2385512-EBD2-4E84-B8F3-2FEFFDD081B7}"/>
              </a:ext>
            </a:extLst>
          </p:cNvPr>
          <p:cNvSpPr txBox="1"/>
          <p:nvPr/>
        </p:nvSpPr>
        <p:spPr>
          <a:xfrm>
            <a:off x="-255048" y="6122620"/>
            <a:ext cx="126547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it-IT" sz="16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Il 94% del Personale ATA si ritiene soddisfatto della chiarezza con cui vengono affidate le mansioni e gli ordini di servizio</a:t>
            </a:r>
            <a:endParaRPr lang="it-IT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387F023E-A3DE-0D4D-20F0-7A02BA5E238C}"/>
              </a:ext>
            </a:extLst>
          </p:cNvPr>
          <p:cNvSpPr/>
          <p:nvPr/>
        </p:nvSpPr>
        <p:spPr>
          <a:xfrm>
            <a:off x="-1" y="35295"/>
            <a:ext cx="85906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PERSONALE ATA – COLLABORATORI SCOLASTICI 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9CCE502A-D238-AFF0-14FB-2807784C81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960452"/>
              </p:ext>
            </p:extLst>
          </p:nvPr>
        </p:nvGraphicFramePr>
        <p:xfrm>
          <a:off x="631372" y="4354809"/>
          <a:ext cx="7854371" cy="1798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9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64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511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96918">
                  <a:extLst>
                    <a:ext uri="{9D8B030D-6E8A-4147-A177-3AD203B41FA5}">
                      <a16:colId xmlns:a16="http://schemas.microsoft.com/office/drawing/2014/main" val="4094259077"/>
                    </a:ext>
                  </a:extLst>
                </a:gridCol>
              </a:tblGrid>
              <a:tr h="506301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POCO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ABBASTANZA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MOLTO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776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Infanzia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77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Primaria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207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Secondaria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472603"/>
                  </a:ext>
                </a:extLst>
              </a:tr>
              <a:tr h="355201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644941"/>
                  </a:ext>
                </a:extLst>
              </a:tr>
            </a:tbl>
          </a:graphicData>
        </a:graphic>
      </p:graphicFrame>
      <p:pic>
        <p:nvPicPr>
          <p:cNvPr id="10242" name="Picture 2" descr="Grafico delle risposte di Moduli. Titolo della domanda: 2) E&amp;apos; soddisfatto del livello di chiarezza con cui vengono affidate le mansioni e gli ordini di servizio?. Numero di risposte: 16 risposte.">
            <a:extLst>
              <a:ext uri="{FF2B5EF4-FFF2-40B4-BE49-F238E27FC236}">
                <a16:creationId xmlns:a16="http://schemas.microsoft.com/office/drawing/2014/main" id="{01FFACFC-45CB-F90B-D054-424EE6D41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52" y="485885"/>
            <a:ext cx="7949290" cy="377901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598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5</a:t>
            </a:fld>
            <a:endParaRPr lang="en-US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2385512-EBD2-4E84-B8F3-2FEFFDD081B7}"/>
              </a:ext>
            </a:extLst>
          </p:cNvPr>
          <p:cNvSpPr txBox="1"/>
          <p:nvPr/>
        </p:nvSpPr>
        <p:spPr>
          <a:xfrm>
            <a:off x="0" y="6178724"/>
            <a:ext cx="118048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it-IT" sz="16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Il 69’% del Personale ATA si ritiene soddisfatto dell’organizzazione e della distribuzione del carico di lavoro</a:t>
            </a:r>
            <a:endParaRPr lang="it-IT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19CFBC52-B996-2617-8CE2-53EA72D3DA16}"/>
              </a:ext>
            </a:extLst>
          </p:cNvPr>
          <p:cNvSpPr/>
          <p:nvPr/>
        </p:nvSpPr>
        <p:spPr>
          <a:xfrm>
            <a:off x="-1" y="35295"/>
            <a:ext cx="85906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PERSONALE ATA – COLLABORATORI SCOLASTICI 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CDFA675B-4781-723E-763C-657B60029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759868"/>
              </p:ext>
            </p:extLst>
          </p:nvPr>
        </p:nvGraphicFramePr>
        <p:xfrm>
          <a:off x="875986" y="4354809"/>
          <a:ext cx="7609755" cy="1798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0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8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41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19154">
                  <a:extLst>
                    <a:ext uri="{9D8B030D-6E8A-4147-A177-3AD203B41FA5}">
                      <a16:colId xmlns:a16="http://schemas.microsoft.com/office/drawing/2014/main" val="4094259077"/>
                    </a:ext>
                  </a:extLst>
                </a:gridCol>
              </a:tblGrid>
              <a:tr h="506301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POCO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ABBASTANZA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MOLTO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776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Infanzia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77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Primaria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207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Secondaria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472603"/>
                  </a:ext>
                </a:extLst>
              </a:tr>
              <a:tr h="355201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644941"/>
                  </a:ext>
                </a:extLst>
              </a:tr>
            </a:tbl>
          </a:graphicData>
        </a:graphic>
      </p:graphicFrame>
      <p:pic>
        <p:nvPicPr>
          <p:cNvPr id="9218" name="Picture 2" descr="Grafico delle risposte di Moduli. Titolo della domanda: 3) Condivide l&amp;apos;organizzazione e la distribuzione dei carichi di lavoro?. Numero di risposte: 16 risposte.">
            <a:extLst>
              <a:ext uri="{FF2B5EF4-FFF2-40B4-BE49-F238E27FC236}">
                <a16:creationId xmlns:a16="http://schemas.microsoft.com/office/drawing/2014/main" id="{16B05A29-5653-7F2F-53FE-7327304D7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6" y="570915"/>
            <a:ext cx="7609755" cy="361760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136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6</a:t>
            </a:fld>
            <a:endParaRPr lang="en-US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7F5FB72-28A0-464F-9B4A-53B63024FB44}"/>
              </a:ext>
            </a:extLst>
          </p:cNvPr>
          <p:cNvSpPr txBox="1"/>
          <p:nvPr/>
        </p:nvSpPr>
        <p:spPr>
          <a:xfrm>
            <a:off x="-174623" y="6233345"/>
            <a:ext cx="107497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Il 69% del Personale ATA ritiene adeguati i tempi lavorativi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B1F00D83-8DEA-FFC5-9988-986A76A79C20}"/>
              </a:ext>
            </a:extLst>
          </p:cNvPr>
          <p:cNvSpPr/>
          <p:nvPr/>
        </p:nvSpPr>
        <p:spPr>
          <a:xfrm>
            <a:off x="-1" y="35295"/>
            <a:ext cx="85906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PERSONALE ATA – COLLABORATORI SCOLASTICI 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94E99D53-C2F7-74CC-077B-96C76A38F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801623"/>
              </p:ext>
            </p:extLst>
          </p:nvPr>
        </p:nvGraphicFramePr>
        <p:xfrm>
          <a:off x="875986" y="4354809"/>
          <a:ext cx="7609755" cy="1798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0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8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41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19154">
                  <a:extLst>
                    <a:ext uri="{9D8B030D-6E8A-4147-A177-3AD203B41FA5}">
                      <a16:colId xmlns:a16="http://schemas.microsoft.com/office/drawing/2014/main" val="4094259077"/>
                    </a:ext>
                  </a:extLst>
                </a:gridCol>
              </a:tblGrid>
              <a:tr h="506301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POCO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ABBASTANZA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MOLTO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776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Infanzia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77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Primaria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207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Secondaria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472603"/>
                  </a:ext>
                </a:extLst>
              </a:tr>
              <a:tr h="355201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644941"/>
                  </a:ext>
                </a:extLst>
              </a:tr>
            </a:tbl>
          </a:graphicData>
        </a:graphic>
      </p:graphicFrame>
      <p:pic>
        <p:nvPicPr>
          <p:cNvPr id="8194" name="Picture 2" descr="Grafico delle risposte di Moduli. Titolo della domanda: 4) Ritiene adeguati i tempi lavorativi in rapporto alle proprie mansioni?. Numero di risposte: 16 risposte.">
            <a:extLst>
              <a:ext uri="{FF2B5EF4-FFF2-40B4-BE49-F238E27FC236}">
                <a16:creationId xmlns:a16="http://schemas.microsoft.com/office/drawing/2014/main" id="{C3EA8947-52BA-1E9F-CDF5-4B3C51D02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41" y="705113"/>
            <a:ext cx="7592636" cy="360946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723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7</a:t>
            </a:fld>
            <a:endParaRPr lang="en-US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7F5FB72-28A0-464F-9B4A-53B63024FB44}"/>
              </a:ext>
            </a:extLst>
          </p:cNvPr>
          <p:cNvSpPr txBox="1"/>
          <p:nvPr/>
        </p:nvSpPr>
        <p:spPr>
          <a:xfrm>
            <a:off x="216865" y="6114099"/>
            <a:ext cx="11120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Il 75% del Personale ATA si ritiene soddisfatto della gestione del DSGA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9710265A-CA59-2C59-5470-E6882E52C625}"/>
              </a:ext>
            </a:extLst>
          </p:cNvPr>
          <p:cNvSpPr/>
          <p:nvPr/>
        </p:nvSpPr>
        <p:spPr>
          <a:xfrm>
            <a:off x="-1" y="35295"/>
            <a:ext cx="85906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PERSONALE ATA – COLLABORATORI SCOLASTICI 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2B540460-4804-4EDB-BA5C-B3BB8D0C0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202298"/>
              </p:ext>
            </p:extLst>
          </p:nvPr>
        </p:nvGraphicFramePr>
        <p:xfrm>
          <a:off x="875986" y="4354809"/>
          <a:ext cx="7609755" cy="1798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0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8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41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19154">
                  <a:extLst>
                    <a:ext uri="{9D8B030D-6E8A-4147-A177-3AD203B41FA5}">
                      <a16:colId xmlns:a16="http://schemas.microsoft.com/office/drawing/2014/main" val="4094259077"/>
                    </a:ext>
                  </a:extLst>
                </a:gridCol>
              </a:tblGrid>
              <a:tr h="506301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POCO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ABBASTANZA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MOLTO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776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Infanzia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77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Primaria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207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Secondaria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472603"/>
                  </a:ext>
                </a:extLst>
              </a:tr>
              <a:tr h="355201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644941"/>
                  </a:ext>
                </a:extLst>
              </a:tr>
            </a:tbl>
          </a:graphicData>
        </a:graphic>
      </p:graphicFrame>
      <p:pic>
        <p:nvPicPr>
          <p:cNvPr id="7170" name="Picture 2" descr="Grafico delle risposte di Moduli. Titolo della domanda: 6) E&amp;apos; soddisfatto delle attività di gestione/coordinamento da parte del DSGA?. Numero di risposte: 16 risposte.">
            <a:extLst>
              <a:ext uri="{FF2B5EF4-FFF2-40B4-BE49-F238E27FC236}">
                <a16:creationId xmlns:a16="http://schemas.microsoft.com/office/drawing/2014/main" id="{92508868-A184-5AF5-5C7A-60C9678C6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5" y="601134"/>
            <a:ext cx="7609755" cy="361760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735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8</a:t>
            </a:fld>
            <a:endParaRPr lang="en-US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7F5FB72-28A0-464F-9B4A-53B63024FB44}"/>
              </a:ext>
            </a:extLst>
          </p:cNvPr>
          <p:cNvSpPr txBox="1"/>
          <p:nvPr/>
        </p:nvSpPr>
        <p:spPr>
          <a:xfrm>
            <a:off x="-270855" y="5963315"/>
            <a:ext cx="11120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L’87% del Personale ATA si ritiene soddisfatto della gestione dei Coordinatori di plesso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3B9729AC-9C2F-4794-69CF-B8DD86FECDEA}"/>
              </a:ext>
            </a:extLst>
          </p:cNvPr>
          <p:cNvSpPr/>
          <p:nvPr/>
        </p:nvSpPr>
        <p:spPr>
          <a:xfrm>
            <a:off x="-1" y="35295"/>
            <a:ext cx="85906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PERSONALE ATA – COLLABORATORI SCOLASTICI 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621F1526-8F6A-68E1-1837-C9CEA94131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790223"/>
              </p:ext>
            </p:extLst>
          </p:nvPr>
        </p:nvGraphicFramePr>
        <p:xfrm>
          <a:off x="875986" y="4354809"/>
          <a:ext cx="7609755" cy="1921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0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8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41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19154">
                  <a:extLst>
                    <a:ext uri="{9D8B030D-6E8A-4147-A177-3AD203B41FA5}">
                      <a16:colId xmlns:a16="http://schemas.microsoft.com/office/drawing/2014/main" val="4094259077"/>
                    </a:ext>
                  </a:extLst>
                </a:gridCol>
              </a:tblGrid>
              <a:tr h="630146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POCO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ABBASTANZA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MOLTO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776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Infanzia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77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Primaria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207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Secondaria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472603"/>
                  </a:ext>
                </a:extLst>
              </a:tr>
              <a:tr h="355201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644941"/>
                  </a:ext>
                </a:extLst>
              </a:tr>
            </a:tbl>
          </a:graphicData>
        </a:graphic>
      </p:graphicFrame>
      <p:pic>
        <p:nvPicPr>
          <p:cNvPr id="6146" name="Picture 2" descr="Grafico delle risposte di Moduli. Titolo della domanda: 8) E&amp;apos; soddisfatto della gestione dei coordinatori di plesso?. Numero di risposte: 16 risposte.">
            <a:extLst>
              <a:ext uri="{FF2B5EF4-FFF2-40B4-BE49-F238E27FC236}">
                <a16:creationId xmlns:a16="http://schemas.microsoft.com/office/drawing/2014/main" id="{DEE59FD6-2D95-085A-4CB4-AF17888B4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5" y="548168"/>
            <a:ext cx="7609755" cy="361760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028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9</a:t>
            </a:fld>
            <a:endParaRPr lang="en-US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7F5FB72-28A0-464F-9B4A-53B63024FB44}"/>
              </a:ext>
            </a:extLst>
          </p:cNvPr>
          <p:cNvSpPr txBox="1"/>
          <p:nvPr/>
        </p:nvSpPr>
        <p:spPr>
          <a:xfrm>
            <a:off x="114627" y="5978999"/>
            <a:ext cx="1185561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Il 75 % del Personale ATA si ritiene soddisfatto della qualità della comunicazione tra Personale ATA, Dirigenza e Responsabili di Plesso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FB464F35-EDC6-8211-F537-1D3EF80E98C0}"/>
              </a:ext>
            </a:extLst>
          </p:cNvPr>
          <p:cNvSpPr/>
          <p:nvPr/>
        </p:nvSpPr>
        <p:spPr>
          <a:xfrm>
            <a:off x="-1" y="35295"/>
            <a:ext cx="85906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PERSONALE ATA – COLLABORATORI SCOLASTICI 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5671DCA1-A587-6259-7752-A6458478FC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544396"/>
              </p:ext>
            </p:extLst>
          </p:nvPr>
        </p:nvGraphicFramePr>
        <p:xfrm>
          <a:off x="875986" y="4354809"/>
          <a:ext cx="7609755" cy="1798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0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8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41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19154">
                  <a:extLst>
                    <a:ext uri="{9D8B030D-6E8A-4147-A177-3AD203B41FA5}">
                      <a16:colId xmlns:a16="http://schemas.microsoft.com/office/drawing/2014/main" val="4094259077"/>
                    </a:ext>
                  </a:extLst>
                </a:gridCol>
              </a:tblGrid>
              <a:tr h="506301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POCO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ABBASTANZA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MOLTO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776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Infanzia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77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Primaria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207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Secondaria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472603"/>
                  </a:ext>
                </a:extLst>
              </a:tr>
              <a:tr h="355201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644941"/>
                  </a:ext>
                </a:extLst>
              </a:tr>
            </a:tbl>
          </a:graphicData>
        </a:graphic>
      </p:graphicFrame>
      <p:pic>
        <p:nvPicPr>
          <p:cNvPr id="5122" name="Picture 2" descr="Grafico delle risposte di Moduli. Titolo della domanda: 9) Ritiene adeguata la qualità della comunicazione tra personale ATA, Dirigenza e Responsabili di Plesso?. Numero di risposte: 16 risposte.">
            <a:extLst>
              <a:ext uri="{FF2B5EF4-FFF2-40B4-BE49-F238E27FC236}">
                <a16:creationId xmlns:a16="http://schemas.microsoft.com/office/drawing/2014/main" id="{EABF5F26-1ACE-B0AF-61DD-C3C340B4F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6" y="466990"/>
            <a:ext cx="7609755" cy="386730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793527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443</Words>
  <Application>Microsoft Office PowerPoint</Application>
  <PresentationFormat>Widescreen</PresentationFormat>
  <Paragraphs>211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Trebuchet MS</vt:lpstr>
      <vt:lpstr>Wingdings 3</vt:lpstr>
      <vt:lpstr>Sfaccettatura</vt:lpstr>
      <vt:lpstr>    QUESTIONARIO  Qualità del Servizio  Personale ATA Collaboratori Scolastici a.s.2024/25 </vt:lpstr>
      <vt:lpstr>Totale risposte raccolte: 16 su 30 Collaboratori Scolastici   (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2020-04-02T16:39:04Z</dcterms:created>
  <dcterms:modified xsi:type="dcterms:W3CDTF">2025-06-23T13:48:06Z</dcterms:modified>
</cp:coreProperties>
</file>