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6" r:id="rId1"/>
  </p:sldMasterIdLst>
  <p:notesMasterIdLst>
    <p:notesMasterId r:id="rId13"/>
  </p:notesMasterIdLst>
  <p:handoutMasterIdLst>
    <p:handoutMasterId r:id="rId14"/>
  </p:handoutMasterIdLst>
  <p:sldIdLst>
    <p:sldId id="288" r:id="rId2"/>
    <p:sldId id="286" r:id="rId3"/>
    <p:sldId id="289" r:id="rId4"/>
    <p:sldId id="291" r:id="rId5"/>
    <p:sldId id="292" r:id="rId6"/>
    <p:sldId id="268" r:id="rId7"/>
    <p:sldId id="295" r:id="rId8"/>
    <p:sldId id="296" r:id="rId9"/>
    <p:sldId id="297" r:id="rId10"/>
    <p:sldId id="298" r:id="rId11"/>
    <p:sldId id="29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e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4E8"/>
    <a:srgbClr val="FFDF7F"/>
    <a:srgbClr val="FFCB2B"/>
    <a:srgbClr val="F08010"/>
    <a:srgbClr val="9CC7E8"/>
    <a:srgbClr val="A9C78B"/>
    <a:srgbClr val="344529"/>
    <a:srgbClr val="FBA305"/>
    <a:srgbClr val="2E3722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B35A3B-1DC1-482C-A1C9-97B45432B69D}" v="37" dt="2024-06-19T16:52:27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64D3AD-4B2D-49BF-9F79-0F7BAD61B00F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0B2A48-C0A1-4B24-88F8-CB25F07A8DC7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549DBA-C574-4F50-849A-9F4A6BDEE5BB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233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392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00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4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5923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806AD5-C97A-4DE9-B9C3-6831F1D6535B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4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96842D-E6EE-4834-8AA4-CF11AD537CCA}" type="datetime1">
              <a:rPr lang="it-IT" smtClean="0"/>
              <a:t>23/06/2025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67723F-A602-44C9-B764-B944F73E6DE5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8A4352-5540-47C5-B435-577CB5463AE8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B8F94B-8AD7-4D72-B19F-8465C59AC729}" type="datetime1">
              <a:rPr lang="it-IT" smtClean="0"/>
              <a:t>23/06/2025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711549-6ACE-442F-B369-D6F47498F71A}" type="datetime1">
              <a:rPr lang="it-IT" smtClean="0"/>
              <a:t>23/06/2025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66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1BB614-B82F-4F89-9A8B-080ABA156B2E}" type="datetime1">
              <a:rPr lang="it-IT" smtClean="0"/>
              <a:t>23/06/2025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D1BF27-489F-41BB-A39D-AEEE325B0BE2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C641A17-98BD-4D1A-A31D-C446000CF78E}" type="datetime1">
              <a:rPr lang="it-IT" smtClean="0"/>
              <a:t>23/06/2025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rimo piano di un logo&#10;&#10;Descrizione generata automaticament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9910" y="2340077"/>
            <a:ext cx="6777809" cy="3099670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algn="ctr"/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QUESTIONARIO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Qualità del Servizio Personale Amministrativo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a.s.2024/25</a:t>
            </a: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it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48D9F-AB0F-49EE-8C40-EB62F476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</a:t>
            </a:fld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EE6EE9-397B-4195-83C5-065D53E664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259225" y="110521"/>
            <a:ext cx="2535485" cy="13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10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474707" y="5102964"/>
            <a:ext cx="111208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60% del Personale ATA si ritiene abbastanza soddisfatto della qualità delle relazioni con le famiglie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D2999C1E-BEBA-CDB8-34F3-1224EEEF9873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6146" name="Picture 2" descr="Grafico delle risposte di Moduli. Titolo della domanda: 10) E&amp;apos; soddisfatto della qualità delle relazioni con le famiglie?. Numero di risposte: 5 risposte.">
            <a:extLst>
              <a:ext uri="{FF2B5EF4-FFF2-40B4-BE49-F238E27FC236}">
                <a16:creationId xmlns:a16="http://schemas.microsoft.com/office/drawing/2014/main" id="{5CFBDC4D-30D5-BE4F-E5FE-669568C50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89" y="829928"/>
            <a:ext cx="8132295" cy="386601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49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11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522514" y="5204792"/>
            <a:ext cx="1112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L’80 % del Personale ATA si ritiene soddisfatto del clima lavorativo sereno e collaborativo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4CFD5E1-4E42-4169-EEF7-38C24BC5A902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5122" name="Picture 2" descr="Grafico delle risposte di Moduli. Titolo della domanda: 11) Giudica il clima dell&amp;apos;ambiente di lavoro sereno e collaborativo?. Numero di risposte: 5 risposte.">
            <a:extLst>
              <a:ext uri="{FF2B5EF4-FFF2-40B4-BE49-F238E27FC236}">
                <a16:creationId xmlns:a16="http://schemas.microsoft.com/office/drawing/2014/main" id="{D8D704E1-81F3-AC7E-6450-3FAD02DCA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08" y="912766"/>
            <a:ext cx="8811543" cy="41889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74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522" y="614799"/>
            <a:ext cx="8955480" cy="454479"/>
          </a:xfr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Totale risposte raccolte: 5 su 8 Amministrativi (75%)</a:t>
            </a:r>
            <a:br>
              <a:rPr lang="it-IT" sz="2400" b="1" dirty="0">
                <a:solidFill>
                  <a:schemeClr val="bg1"/>
                </a:solidFill>
              </a:rPr>
            </a:br>
            <a:br>
              <a:rPr lang="it-IT" sz="2400" b="1" dirty="0">
                <a:solidFill>
                  <a:schemeClr val="bg1"/>
                </a:solidFill>
              </a:rPr>
            </a:br>
            <a:br>
              <a:rPr lang="it-IT" sz="2400" b="1" dirty="0">
                <a:solidFill>
                  <a:schemeClr val="bg1"/>
                </a:solidFill>
              </a:rPr>
            </a:br>
            <a:r>
              <a:rPr lang="it-IT" sz="2400" b="1" dirty="0">
                <a:solidFill>
                  <a:schemeClr val="bg1"/>
                </a:solidFill>
              </a:rPr>
              <a:t>S CS</a:t>
            </a:r>
            <a:r>
              <a:rPr lang="it-IT" sz="2400" b="1" dirty="0">
                <a:solidFill>
                  <a:schemeClr val="tx1"/>
                </a:solidFill>
              </a:rPr>
              <a:t>SCALA UTILIZZATA:</a:t>
            </a:r>
            <a:br>
              <a:rPr lang="it-IT" sz="2400" b="1" dirty="0">
                <a:solidFill>
                  <a:schemeClr val="tx1"/>
                </a:solidFill>
              </a:rPr>
            </a:br>
            <a:br>
              <a:rPr lang="it-IT" sz="2400" b="1" dirty="0">
                <a:solidFill>
                  <a:schemeClr val="tx1"/>
                </a:solidFill>
              </a:rPr>
            </a:br>
            <a:r>
              <a:rPr lang="it-IT" sz="2400" b="1" dirty="0">
                <a:solidFill>
                  <a:schemeClr val="tx1"/>
                </a:solidFill>
              </a:rPr>
              <a:t>       1 – POCO</a:t>
            </a:r>
            <a:br>
              <a:rPr lang="it-IT" sz="2400" b="1" dirty="0">
                <a:solidFill>
                  <a:schemeClr val="tx1"/>
                </a:solidFill>
              </a:rPr>
            </a:br>
            <a:r>
              <a:rPr lang="it-IT" sz="2400" b="1" dirty="0">
                <a:solidFill>
                  <a:schemeClr val="tx1"/>
                </a:solidFill>
              </a:rPr>
              <a:t>       </a:t>
            </a:r>
            <a:br>
              <a:rPr lang="it-IT" sz="2400" b="1" dirty="0">
                <a:solidFill>
                  <a:schemeClr val="tx1"/>
                </a:solidFill>
              </a:rPr>
            </a:br>
            <a:r>
              <a:rPr lang="it-IT" sz="2400" b="1" dirty="0">
                <a:solidFill>
                  <a:schemeClr val="tx1"/>
                </a:solidFill>
              </a:rPr>
              <a:t>        2 - ABBASTANZA</a:t>
            </a:r>
            <a:br>
              <a:rPr lang="it-IT" sz="2400" b="1" dirty="0">
                <a:solidFill>
                  <a:schemeClr val="tx1"/>
                </a:solidFill>
              </a:rPr>
            </a:br>
            <a:br>
              <a:rPr lang="it-IT" sz="2400" b="1" dirty="0">
                <a:solidFill>
                  <a:schemeClr val="tx1"/>
                </a:solidFill>
              </a:rPr>
            </a:br>
            <a:r>
              <a:rPr lang="it-IT" sz="2400" b="1" dirty="0">
                <a:solidFill>
                  <a:schemeClr val="tx1"/>
                </a:solidFill>
              </a:rPr>
              <a:t>        3 - MOLTO 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2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65314" y="35295"/>
            <a:ext cx="6679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PERSONALE AMMINISTRATIVO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2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8EB0232-46D2-4BC6-8100-5C8C3947FB2A}"/>
              </a:ext>
            </a:extLst>
          </p:cNvPr>
          <p:cNvSpPr txBox="1"/>
          <p:nvPr/>
        </p:nvSpPr>
        <p:spPr>
          <a:xfrm>
            <a:off x="384896" y="5344195"/>
            <a:ext cx="9074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 40% del Personale ATA è soddisfatto della condivisione della pianificazione del servizio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3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13859" y="397825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B46D5B0-ADEB-FDBB-86FA-E55451E30A38}"/>
              </a:ext>
            </a:extLst>
          </p:cNvPr>
          <p:cNvSpPr/>
          <p:nvPr/>
        </p:nvSpPr>
        <p:spPr>
          <a:xfrm>
            <a:off x="65314" y="35295"/>
            <a:ext cx="6679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PERSONALE AMMINISTRATIVO </a:t>
            </a:r>
          </a:p>
        </p:txBody>
      </p:sp>
      <p:pic>
        <p:nvPicPr>
          <p:cNvPr id="2050" name="Picture 2" descr="Grafico delle risposte di Moduli. Titolo della domanda: 1) E&amp;apos; soddisfatto del livello di condivisione nella pianificazione del servizio?. Numero di risposte: 5 risposte.">
            <a:extLst>
              <a:ext uri="{FF2B5EF4-FFF2-40B4-BE49-F238E27FC236}">
                <a16:creationId xmlns:a16="http://schemas.microsoft.com/office/drawing/2014/main" id="{EC2335A7-3F30-7759-BC3B-DF3797F21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97" y="762000"/>
            <a:ext cx="8887054" cy="42248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6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4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385512-EBD2-4E84-B8F3-2FEFFDD081B7}"/>
              </a:ext>
            </a:extLst>
          </p:cNvPr>
          <p:cNvSpPr txBox="1"/>
          <p:nvPr/>
        </p:nvSpPr>
        <p:spPr>
          <a:xfrm>
            <a:off x="-539575" y="4939269"/>
            <a:ext cx="107165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20% del Personale ATA si ritiene abbastanza soddisfatto della chiarezza con cui vengono affidate </a:t>
            </a: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le mansioni e gli ordini di servizio</a:t>
            </a: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873BDAD-CA2B-F67B-FE60-711CE3759389}"/>
              </a:ext>
            </a:extLst>
          </p:cNvPr>
          <p:cNvSpPr/>
          <p:nvPr/>
        </p:nvSpPr>
        <p:spPr>
          <a:xfrm>
            <a:off x="65314" y="35295"/>
            <a:ext cx="6679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PERSONALE AMMINISTRATIVO </a:t>
            </a:r>
          </a:p>
        </p:txBody>
      </p:sp>
      <p:pic>
        <p:nvPicPr>
          <p:cNvPr id="3074" name="Picture 2" descr="Grafico delle risposte di Moduli. Titolo della domanda: 2) E&amp;apos; soddisfatto del livello di chiarezza con cui vengono affidate le mansioni?. Numero di risposte: 5 risposte.">
            <a:extLst>
              <a:ext uri="{FF2B5EF4-FFF2-40B4-BE49-F238E27FC236}">
                <a16:creationId xmlns:a16="http://schemas.microsoft.com/office/drawing/2014/main" id="{B48908D7-AE66-BEFA-8957-1D04FB471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56" y="632154"/>
            <a:ext cx="8425157" cy="400524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59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5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385512-EBD2-4E84-B8F3-2FEFFDD081B7}"/>
              </a:ext>
            </a:extLst>
          </p:cNvPr>
          <p:cNvSpPr txBox="1"/>
          <p:nvPr/>
        </p:nvSpPr>
        <p:spPr>
          <a:xfrm>
            <a:off x="0" y="4995061"/>
            <a:ext cx="99600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100 % del Personale ATA si ritiene insoddisfatto dell’organizzazione e della distribuzione </a:t>
            </a: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del carico di lavoro</a:t>
            </a:r>
            <a:endParaRPr lang="it-IT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Grafico delle risposte di Moduli. Titolo della domanda: 3) Condivide l&amp;apos;organizzazione e la distribuzione dei carichi di lavoro?. Numero di risposte: 5 risposte.">
            <a:extLst>
              <a:ext uri="{FF2B5EF4-FFF2-40B4-BE49-F238E27FC236}">
                <a16:creationId xmlns:a16="http://schemas.microsoft.com/office/drawing/2014/main" id="{CB37FEE2-61C0-ABFE-74CB-C70DDF5A3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8" y="764696"/>
            <a:ext cx="8381072" cy="398428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3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6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233616" y="5107736"/>
            <a:ext cx="107497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20% del Personale ATA ritiene abbastanza adeguati i tempi lavorativi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A49891D-B04A-109C-1B91-039DA379A35D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10242" name="Picture 2" descr="Grafico delle risposte di Moduli. Titolo della domanda: 4) Ritiene adeguati i tempi lavorativi in rapporto alle proprie mansioni?. Numero di risposte: 5 risposte.">
            <a:extLst>
              <a:ext uri="{FF2B5EF4-FFF2-40B4-BE49-F238E27FC236}">
                <a16:creationId xmlns:a16="http://schemas.microsoft.com/office/drawing/2014/main" id="{9C4DF7C9-38AE-E8C4-77C6-12312D769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56" y="644154"/>
            <a:ext cx="9046029" cy="430039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72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7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-147258" y="5090327"/>
            <a:ext cx="9421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L’80% del Personale ATA si ritiene abbastanza soddisfatto del coordinamento della DS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DB9774E-DA2A-EEB4-ED9A-B50405B3DE03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9218" name="Picture 2" descr="Grafico delle risposte di Moduli. Titolo della domanda: 5) E&amp;apos; soddisfatto del livello di gestione/coordinamento da parte della Dirigente scolastica?. Numero di risposte: 5 risposte.">
            <a:extLst>
              <a:ext uri="{FF2B5EF4-FFF2-40B4-BE49-F238E27FC236}">
                <a16:creationId xmlns:a16="http://schemas.microsoft.com/office/drawing/2014/main" id="{32821009-A268-AA7B-4399-A00586FFD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77772"/>
            <a:ext cx="8567057" cy="40726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68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8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354160" y="5249514"/>
            <a:ext cx="7728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20 % del Personale ATA si ritiene abbastanza soddisfatto della gestione del DSGA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786C8EA-687B-5590-0C9F-BDCFAEED5285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8194" name="Picture 2" descr="Grafico delle risposte di Moduli. Titolo della domanda: 6) E&amp;apos; soddisfatto delle attività di gestione/coordinamento da parte del DSGA?. Numero di risposte: 5 risposte.">
            <a:extLst>
              <a:ext uri="{FF2B5EF4-FFF2-40B4-BE49-F238E27FC236}">
                <a16:creationId xmlns:a16="http://schemas.microsoft.com/office/drawing/2014/main" id="{CE9DFB37-C535-32DC-7AFA-B09BA4DA6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1" y="824199"/>
            <a:ext cx="9127295" cy="43390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73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9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7F5FB72-28A0-464F-9B4A-53B63024FB44}"/>
              </a:ext>
            </a:extLst>
          </p:cNvPr>
          <p:cNvSpPr txBox="1"/>
          <p:nvPr/>
        </p:nvSpPr>
        <p:spPr>
          <a:xfrm>
            <a:off x="680706" y="5359303"/>
            <a:ext cx="93690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it-IT" sz="1600" b="1" dirty="0">
                <a:solidFill>
                  <a:schemeClr val="accent6">
                    <a:lumMod val="50000"/>
                  </a:schemeClr>
                </a:solidFill>
              </a:rPr>
              <a:t>Il 40% del Personale ATA si ritiene abbastanza soddisfatto della qualità della comunicazione tra Personale ATA, Dirigenza e Responsabili di Plesso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68B4557-7E11-0CB7-8CE0-8733F12CAD48}"/>
              </a:ext>
            </a:extLst>
          </p:cNvPr>
          <p:cNvSpPr/>
          <p:nvPr/>
        </p:nvSpPr>
        <p:spPr>
          <a:xfrm>
            <a:off x="0" y="76196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PERSONALE AMMINISTRATIVO</a:t>
            </a:r>
          </a:p>
        </p:txBody>
      </p:sp>
      <p:pic>
        <p:nvPicPr>
          <p:cNvPr id="7170" name="Picture 2" descr="Grafico delle risposte di Moduli. Titolo della domanda: 9) Ritiene adeguata la qualità della comunicazione tra personale ATA, Dirigenza e coordinatori di Plesso?. Numero di risposte: 5 risposte.">
            <a:extLst>
              <a:ext uri="{FF2B5EF4-FFF2-40B4-BE49-F238E27FC236}">
                <a16:creationId xmlns:a16="http://schemas.microsoft.com/office/drawing/2014/main" id="{D252A302-B82F-E90A-CD8F-4C6068D9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02" y="871297"/>
            <a:ext cx="8599714" cy="437040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79352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265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Trebuchet MS</vt:lpstr>
      <vt:lpstr>Wingdings 3</vt:lpstr>
      <vt:lpstr>Sfaccettatura</vt:lpstr>
      <vt:lpstr>    QUESTIONARIO  Qualità del Servizio Personale Amministrativo a.s.2024/25 </vt:lpstr>
      <vt:lpstr>Totale risposte raccolte: 5 su 8 Amministrativi (75%)   S CSSCALA UTILIZZATA:         1 – POCO                 2 - ABBASTANZA          3 - MOLTO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2020-04-02T16:39:04Z</dcterms:created>
  <dcterms:modified xsi:type="dcterms:W3CDTF">2025-06-23T14:08:36Z</dcterms:modified>
</cp:coreProperties>
</file>